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5143500" cx="9144000"/>
  <p:notesSz cx="6858000" cy="9144000"/>
  <p:embeddedFontLst>
    <p:embeddedFont>
      <p:font typeface="Roboto Thin"/>
      <p:regular r:id="rId89"/>
      <p:bold r:id="rId90"/>
      <p:italic r:id="rId91"/>
      <p:boldItalic r:id="rId92"/>
    </p:embeddedFont>
    <p:embeddedFont>
      <p:font typeface="Roboto"/>
      <p:regular r:id="rId93"/>
      <p:bold r:id="rId94"/>
      <p:italic r:id="rId95"/>
      <p:boldItalic r:id="rId96"/>
    </p:embeddedFont>
    <p:embeddedFont>
      <p:font typeface="Roboto Medium"/>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F7B34D-F5FD-4D9C-ABFE-D9268600C53A}">
  <a:tblStyle styleId="{FCF7B34D-F5FD-4D9C-ABFE-D9268600C5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RobotoMedium-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italic.fntdata"/><Relationship Id="rId94" Type="http://schemas.openxmlformats.org/officeDocument/2006/relationships/font" Target="fonts/Roboto-bold.fntdata"/><Relationship Id="rId97" Type="http://schemas.openxmlformats.org/officeDocument/2006/relationships/font" Target="fonts/RobotoMedium-regular.fntdata"/><Relationship Id="rId96" Type="http://schemas.openxmlformats.org/officeDocument/2006/relationships/font" Target="fonts/Roboto-boldItalic.fntdata"/><Relationship Id="rId11" Type="http://schemas.openxmlformats.org/officeDocument/2006/relationships/slide" Target="slides/slide5.xml"/><Relationship Id="rId99" Type="http://schemas.openxmlformats.org/officeDocument/2006/relationships/font" Target="fonts/RobotoMedium-italic.fntdata"/><Relationship Id="rId10" Type="http://schemas.openxmlformats.org/officeDocument/2006/relationships/slide" Target="slides/slide4.xml"/><Relationship Id="rId98" Type="http://schemas.openxmlformats.org/officeDocument/2006/relationships/font" Target="fonts/RobotoMedium-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Thin-italic.fntdata"/><Relationship Id="rId90" Type="http://schemas.openxmlformats.org/officeDocument/2006/relationships/font" Target="fonts/RobotoThin-bold.fntdata"/><Relationship Id="rId93" Type="http://schemas.openxmlformats.org/officeDocument/2006/relationships/font" Target="fonts/Roboto-regular.fntdata"/><Relationship Id="rId92" Type="http://schemas.openxmlformats.org/officeDocument/2006/relationships/font" Target="fonts/RobotoThin-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font" Target="fonts/RobotoThin-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22b952998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d22b952998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https://employees.wpcarey.asu.edu/resources/marketing-and-communications/templates</a:t>
            </a:r>
            <a:endParaRPr>
              <a:solidFill>
                <a:schemeClr val="dk1"/>
              </a:solidFill>
            </a:endParaRPr>
          </a:p>
          <a:p>
            <a:pPr indent="0" lvl="0" marL="0" marR="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280316d7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d280316d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280316d72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d280316d7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d7b009607_1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cd7b009607_1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d7b009607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cd7b009607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d7b009607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d7b009607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d7b009607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d7b009607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d7b009607_1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cd7b009607_1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d7b009607_1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cd7b009607_1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Week10 day2  -  slide 39/40</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d7b009607_1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cd7b009607_1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d7b009607_1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cd7b009607_1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22b952998_1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d22b952998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for a temporary title of our presentation, it could be “Decision Support System for Adidas Endorsement “ or something similar. And the data is mainly from Reddit, including text data(comments) and user interaction data. We also explore the Instagram for image data. And the techniques we used are social network analysis, similarity analysis(based on recommender system), and text analytics(word2vec). We can the output from our DSS is matching up Adidas internal human analysis, it would be a good help. And we also did a case study assuming if they want to expand market in Korea. For the additions, I wrote many scripts from collecting data to modeling, they can develop a more mature DSS based on the codes.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d7b009607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cd7b009607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d7b009607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cd7b009607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280316d72_0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d280316d72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5142069f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d5142069f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300443b42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d300443b42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d7b009607_1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cd7b009607_1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280316d72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d280316d72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5142069f4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d5142069f4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280316d72_0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d280316d72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d7b009607_1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cd7b009607_1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22b952998_1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d22b952998_1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280316d72_0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d280316d72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280316d72_0_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d280316d72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300443b42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d300443b42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280316d72_0_7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d280316d72_0_7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3559936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3559936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280316d72_0_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d280316d72_0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300443b42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d300443b42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300443b42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d300443b42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300443b42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d300443b42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300443b42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d300443b42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22b952998_1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d22b952998_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d300443b42_0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d300443b42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300443b42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d300443b42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cd79bb9f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cd79bb9f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37e8dbd6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d37e8dbd6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280316d72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280316d72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d280316d72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d280316d72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280316d72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280316d72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280316d72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280316d72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e36ae86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e36ae86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280316d72_0_7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d280316d72_0_7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22b952998_1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d22b952998_1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77777"/>
              </a:lnSpc>
              <a:spcBef>
                <a:spcPts val="0"/>
              </a:spcBef>
              <a:spcAft>
                <a:spcPts val="16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280316d72_0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d280316d72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28480009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d28480009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e36ae86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ce36ae86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d42350c276_1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d42350c276_1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42350c276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d42350c276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56079a099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d56079a099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d56079a09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d56079a09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d56079a099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d56079a099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56079a09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d56079a09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56079a099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56079a099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22b952998_1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d22b952998_1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d56079a099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d56079a099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280316d72_0_10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d280316d72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d42350c276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d42350c276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d56079a09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d56079a09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d280316d72_2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d280316d72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d42350c276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d42350c276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d280316d72_0_10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728" name="Google Shape;728;gd280316d72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d300443b4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d300443b4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d300443b42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d300443b42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APA</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d42350c276_1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d42350c276_1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22b952998_1_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d22b952998_1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cd7b009607_1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cd7b009607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d5142069f4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d5142069f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cd7b009607_1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cd7b009607_1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cd7b009607_1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cd7b009607_1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d42350c276_1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d42350c276_1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cd7b009607_1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cd7b009607_1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cd7b009607_1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cd7b009607_1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cd7b009607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cd7b009607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d5142069f4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d5142069f4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d5142069f4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d5142069f4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22b952998_1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d22b952998_1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350"/>
              <a:buFont typeface="Arial"/>
              <a:buNone/>
            </a:pPr>
            <a:r>
              <a:rPr lang="en" sz="1400">
                <a:solidFill>
                  <a:schemeClr val="dk1"/>
                </a:solidFill>
              </a:rPr>
              <a:t>Given the fact that not every influencer is being mentioned regularly on Reddit,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cd7b009607_1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cd7b009607_1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cd7b00960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cd7b00960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additional preprocessing of data &amp; vetting of processed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Move on to supervised models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d300443b42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d300443b42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22b952998_1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d22b952998_1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ntro Option 2">
  <p:cSld name="Cover Intro Option 2">
    <p:spTree>
      <p:nvGrpSpPr>
        <p:cNvPr id="8" name="Shape 8"/>
        <p:cNvGrpSpPr/>
        <p:nvPr/>
      </p:nvGrpSpPr>
      <p:grpSpPr>
        <a:xfrm>
          <a:off x="0" y="0"/>
          <a:ext cx="0" cy="0"/>
          <a:chOff x="0" y="0"/>
          <a:chExt cx="0" cy="0"/>
        </a:xfrm>
      </p:grpSpPr>
      <p:sp>
        <p:nvSpPr>
          <p:cNvPr id="9" name="Google Shape;9;p2"/>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7200"/>
              <a:buFont typeface="Arial"/>
              <a:buNone/>
              <a:defRPr b="1" i="0" sz="72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10" name="Google Shape;10;p2"/>
          <p:cNvSpPr txBox="1"/>
          <p:nvPr>
            <p:ph idx="1" type="subTitle"/>
          </p:nvPr>
        </p:nvSpPr>
        <p:spPr>
          <a:xfrm>
            <a:off x="360625" y="1005325"/>
            <a:ext cx="7508700" cy="35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1" name="Google Shape;11;p2"/>
          <p:cNvPicPr preferRelativeResize="0"/>
          <p:nvPr/>
        </p:nvPicPr>
        <p:blipFill rotWithShape="1">
          <a:blip r:embed="rId2">
            <a:alphaModFix/>
          </a:blip>
          <a:srcRect b="0" l="0" r="0" t="0"/>
          <a:stretch/>
        </p:blipFill>
        <p:spPr>
          <a:xfrm>
            <a:off x="167375" y="3799423"/>
            <a:ext cx="3464700" cy="961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 Layout 2">
    <p:spTree>
      <p:nvGrpSpPr>
        <p:cNvPr id="41" name="Shape 41"/>
        <p:cNvGrpSpPr/>
        <p:nvPr/>
      </p:nvGrpSpPr>
      <p:grpSpPr>
        <a:xfrm>
          <a:off x="0" y="0"/>
          <a:ext cx="0" cy="0"/>
          <a:chOff x="0" y="0"/>
          <a:chExt cx="0" cy="0"/>
        </a:xfrm>
      </p:grpSpPr>
      <p:sp>
        <p:nvSpPr>
          <p:cNvPr id="42" name="Google Shape;4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3600"/>
              <a:buFont typeface="Arial"/>
              <a:buNone/>
              <a:defRPr b="1" sz="3600">
                <a:solidFill>
                  <a:schemeClr val="dk1"/>
                </a:solidFill>
              </a:defRPr>
            </a:lvl2pPr>
            <a:lvl3pPr lvl="2" rtl="0">
              <a:spcBef>
                <a:spcPts val="0"/>
              </a:spcBef>
              <a:spcAft>
                <a:spcPts val="0"/>
              </a:spcAft>
              <a:buClr>
                <a:schemeClr val="dk1"/>
              </a:buClr>
              <a:buSzPts val="3600"/>
              <a:buFont typeface="Arial"/>
              <a:buNone/>
              <a:defRPr b="1" sz="3600">
                <a:solidFill>
                  <a:schemeClr val="dk1"/>
                </a:solidFill>
              </a:defRPr>
            </a:lvl3pPr>
            <a:lvl4pPr lvl="3" rtl="0">
              <a:spcBef>
                <a:spcPts val="0"/>
              </a:spcBef>
              <a:spcAft>
                <a:spcPts val="0"/>
              </a:spcAft>
              <a:buClr>
                <a:schemeClr val="dk1"/>
              </a:buClr>
              <a:buSzPts val="3600"/>
              <a:buFont typeface="Arial"/>
              <a:buNone/>
              <a:defRPr b="1" sz="3600">
                <a:solidFill>
                  <a:schemeClr val="dk1"/>
                </a:solidFill>
              </a:defRPr>
            </a:lvl4pPr>
            <a:lvl5pPr lvl="4" rtl="0">
              <a:spcBef>
                <a:spcPts val="0"/>
              </a:spcBef>
              <a:spcAft>
                <a:spcPts val="0"/>
              </a:spcAft>
              <a:buClr>
                <a:schemeClr val="dk1"/>
              </a:buClr>
              <a:buSzPts val="3600"/>
              <a:buFont typeface="Arial"/>
              <a:buNone/>
              <a:defRPr b="1" sz="3600">
                <a:solidFill>
                  <a:schemeClr val="dk1"/>
                </a:solidFill>
              </a:defRPr>
            </a:lvl5pPr>
            <a:lvl6pPr lvl="5" rtl="0">
              <a:spcBef>
                <a:spcPts val="0"/>
              </a:spcBef>
              <a:spcAft>
                <a:spcPts val="0"/>
              </a:spcAft>
              <a:buClr>
                <a:schemeClr val="dk1"/>
              </a:buClr>
              <a:buSzPts val="3600"/>
              <a:buFont typeface="Arial"/>
              <a:buNone/>
              <a:defRPr b="1" sz="3600">
                <a:solidFill>
                  <a:schemeClr val="dk1"/>
                </a:solidFill>
              </a:defRPr>
            </a:lvl6pPr>
            <a:lvl7pPr lvl="6" rtl="0">
              <a:spcBef>
                <a:spcPts val="0"/>
              </a:spcBef>
              <a:spcAft>
                <a:spcPts val="0"/>
              </a:spcAft>
              <a:buClr>
                <a:schemeClr val="dk1"/>
              </a:buClr>
              <a:buSzPts val="3600"/>
              <a:buFont typeface="Arial"/>
              <a:buNone/>
              <a:defRPr b="1" sz="3600">
                <a:solidFill>
                  <a:schemeClr val="dk1"/>
                </a:solidFill>
              </a:defRPr>
            </a:lvl7pPr>
            <a:lvl8pPr lvl="7" rtl="0">
              <a:spcBef>
                <a:spcPts val="0"/>
              </a:spcBef>
              <a:spcAft>
                <a:spcPts val="0"/>
              </a:spcAft>
              <a:buClr>
                <a:schemeClr val="dk1"/>
              </a:buClr>
              <a:buSzPts val="3600"/>
              <a:buFont typeface="Arial"/>
              <a:buNone/>
              <a:defRPr b="1" sz="3600">
                <a:solidFill>
                  <a:schemeClr val="dk1"/>
                </a:solidFill>
              </a:defRPr>
            </a:lvl8pPr>
            <a:lvl9pPr lvl="8" rtl="0">
              <a:spcBef>
                <a:spcPts val="0"/>
              </a:spcBef>
              <a:spcAft>
                <a:spcPts val="0"/>
              </a:spcAft>
              <a:buClr>
                <a:schemeClr val="dk1"/>
              </a:buClr>
              <a:buSzPts val="3600"/>
              <a:buFont typeface="Arial"/>
              <a:buNone/>
              <a:defRPr b="1" sz="3600">
                <a:solidFill>
                  <a:schemeClr val="dk1"/>
                </a:solidFill>
              </a:defRPr>
            </a:lvl9pPr>
          </a:lstStyle>
          <a:p/>
        </p:txBody>
      </p:sp>
      <p:sp>
        <p:nvSpPr>
          <p:cNvPr id="43" name="Google Shape;43;p11"/>
          <p:cNvSpPr/>
          <p:nvPr/>
        </p:nvSpPr>
        <p:spPr>
          <a:xfrm>
            <a:off x="-19225" y="1760200"/>
            <a:ext cx="9163200" cy="343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type="titleOnly">
  <p:cSld name="TITLE_ONLY">
    <p:spTree>
      <p:nvGrpSpPr>
        <p:cNvPr id="44" name="Shape 44"/>
        <p:cNvGrpSpPr/>
        <p:nvPr/>
      </p:nvGrpSpPr>
      <p:grpSpPr>
        <a:xfrm>
          <a:off x="0" y="0"/>
          <a:ext cx="0" cy="0"/>
          <a:chOff x="0" y="0"/>
          <a:chExt cx="0" cy="0"/>
        </a:xfrm>
      </p:grpSpPr>
      <p:sp>
        <p:nvSpPr>
          <p:cNvPr id="45" name="Google Shape;45;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46" name="Google Shape;46;p12"/>
          <p:cNvSpPr txBox="1"/>
          <p:nvPr>
            <p:ph idx="1" type="body"/>
          </p:nvPr>
        </p:nvSpPr>
        <p:spPr>
          <a:xfrm>
            <a:off x="100575" y="1204825"/>
            <a:ext cx="8031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p:cSld name="Headline with 3 column">
    <p:spTree>
      <p:nvGrpSpPr>
        <p:cNvPr id="47" name="Shape 47"/>
        <p:cNvGrpSpPr/>
        <p:nvPr/>
      </p:nvGrpSpPr>
      <p:grpSpPr>
        <a:xfrm>
          <a:off x="0" y="0"/>
          <a:ext cx="0" cy="0"/>
          <a:chOff x="0" y="0"/>
          <a:chExt cx="0" cy="0"/>
        </a:xfrm>
      </p:grpSpPr>
      <p:sp>
        <p:nvSpPr>
          <p:cNvPr id="48" name="Google Shape;4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49" name="Google Shape;49;p13"/>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50" name="Google Shape;50;p13"/>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51" name="Google Shape;51;p13"/>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52" name="Shape 52"/>
        <p:cNvGrpSpPr/>
        <p:nvPr/>
      </p:nvGrpSpPr>
      <p:grpSpPr>
        <a:xfrm>
          <a:off x="0" y="0"/>
          <a:ext cx="0" cy="0"/>
          <a:chOff x="0" y="0"/>
          <a:chExt cx="0" cy="0"/>
        </a:xfrm>
      </p:grpSpPr>
      <p:sp>
        <p:nvSpPr>
          <p:cNvPr id="53" name="Google Shape;53;p14"/>
          <p:cNvSpPr txBox="1"/>
          <p:nvPr>
            <p:ph idx="1" type="subTitle"/>
          </p:nvPr>
        </p:nvSpPr>
        <p:spPr>
          <a:xfrm>
            <a:off x="311700" y="1005325"/>
            <a:ext cx="75087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54" name="Google Shape;54;p14"/>
          <p:cNvSpPr txBox="1"/>
          <p:nvPr>
            <p:ph type="title"/>
          </p:nvPr>
        </p:nvSpPr>
        <p:spPr>
          <a:xfrm>
            <a:off x="311700" y="11308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7200"/>
              <a:buFont typeface="Arial"/>
              <a:buNone/>
              <a:defRPr b="1" i="0" sz="72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lus image">
  <p:cSld name="Call out plus image">
    <p:spTree>
      <p:nvGrpSpPr>
        <p:cNvPr id="55" name="Shape 55"/>
        <p:cNvGrpSpPr/>
        <p:nvPr/>
      </p:nvGrpSpPr>
      <p:grpSpPr>
        <a:xfrm>
          <a:off x="0" y="0"/>
          <a:ext cx="0" cy="0"/>
          <a:chOff x="0" y="0"/>
          <a:chExt cx="0" cy="0"/>
        </a:xfrm>
      </p:grpSpPr>
      <p:sp>
        <p:nvSpPr>
          <p:cNvPr id="56" name="Google Shape;56;p15"/>
          <p:cNvSpPr txBox="1"/>
          <p:nvPr>
            <p:ph type="title"/>
          </p:nvPr>
        </p:nvSpPr>
        <p:spPr>
          <a:xfrm>
            <a:off x="218900" y="228975"/>
            <a:ext cx="1860300" cy="233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1800"/>
              <a:buFont typeface="Arial"/>
              <a:buNone/>
              <a:defRPr b="1" sz="1800">
                <a:solidFill>
                  <a:schemeClr val="dk1"/>
                </a:solidFill>
              </a:defRPr>
            </a:lvl2pPr>
            <a:lvl3pPr lvl="2" rtl="0">
              <a:spcBef>
                <a:spcPts val="0"/>
              </a:spcBef>
              <a:spcAft>
                <a:spcPts val="0"/>
              </a:spcAft>
              <a:buClr>
                <a:schemeClr val="dk1"/>
              </a:buClr>
              <a:buSzPts val="1800"/>
              <a:buFont typeface="Arial"/>
              <a:buNone/>
              <a:defRPr b="1" sz="1800">
                <a:solidFill>
                  <a:schemeClr val="dk1"/>
                </a:solidFill>
              </a:defRPr>
            </a:lvl3pPr>
            <a:lvl4pPr lvl="3" rtl="0">
              <a:spcBef>
                <a:spcPts val="0"/>
              </a:spcBef>
              <a:spcAft>
                <a:spcPts val="0"/>
              </a:spcAft>
              <a:buClr>
                <a:schemeClr val="dk1"/>
              </a:buClr>
              <a:buSzPts val="1800"/>
              <a:buFont typeface="Arial"/>
              <a:buNone/>
              <a:defRPr b="1" sz="1800">
                <a:solidFill>
                  <a:schemeClr val="dk1"/>
                </a:solidFill>
              </a:defRPr>
            </a:lvl4pPr>
            <a:lvl5pPr lvl="4" rtl="0">
              <a:spcBef>
                <a:spcPts val="0"/>
              </a:spcBef>
              <a:spcAft>
                <a:spcPts val="0"/>
              </a:spcAft>
              <a:buClr>
                <a:schemeClr val="dk1"/>
              </a:buClr>
              <a:buSzPts val="1800"/>
              <a:buFont typeface="Arial"/>
              <a:buNone/>
              <a:defRPr b="1" sz="1800">
                <a:solidFill>
                  <a:schemeClr val="dk1"/>
                </a:solidFill>
              </a:defRPr>
            </a:lvl5pPr>
            <a:lvl6pPr lvl="5" rtl="0">
              <a:spcBef>
                <a:spcPts val="0"/>
              </a:spcBef>
              <a:spcAft>
                <a:spcPts val="0"/>
              </a:spcAft>
              <a:buClr>
                <a:schemeClr val="dk1"/>
              </a:buClr>
              <a:buSzPts val="1800"/>
              <a:buFont typeface="Arial"/>
              <a:buNone/>
              <a:defRPr b="1" sz="1800">
                <a:solidFill>
                  <a:schemeClr val="dk1"/>
                </a:solidFill>
              </a:defRPr>
            </a:lvl6pPr>
            <a:lvl7pPr lvl="6" rtl="0">
              <a:spcBef>
                <a:spcPts val="0"/>
              </a:spcBef>
              <a:spcAft>
                <a:spcPts val="0"/>
              </a:spcAft>
              <a:buClr>
                <a:schemeClr val="dk1"/>
              </a:buClr>
              <a:buSzPts val="1800"/>
              <a:buFont typeface="Arial"/>
              <a:buNone/>
              <a:defRPr b="1" sz="1800">
                <a:solidFill>
                  <a:schemeClr val="dk1"/>
                </a:solidFill>
              </a:defRPr>
            </a:lvl7pPr>
            <a:lvl8pPr lvl="7" rtl="0">
              <a:spcBef>
                <a:spcPts val="0"/>
              </a:spcBef>
              <a:spcAft>
                <a:spcPts val="0"/>
              </a:spcAft>
              <a:buClr>
                <a:schemeClr val="dk1"/>
              </a:buClr>
              <a:buSzPts val="1800"/>
              <a:buFont typeface="Arial"/>
              <a:buNone/>
              <a:defRPr b="1" sz="1800">
                <a:solidFill>
                  <a:schemeClr val="dk1"/>
                </a:solidFill>
              </a:defRPr>
            </a:lvl8pPr>
            <a:lvl9pPr lvl="8" rtl="0">
              <a:spcBef>
                <a:spcPts val="0"/>
              </a:spcBef>
              <a:spcAft>
                <a:spcPts val="0"/>
              </a:spcAft>
              <a:buClr>
                <a:schemeClr val="dk1"/>
              </a:buClr>
              <a:buSzPts val="1800"/>
              <a:buFont typeface="Arial"/>
              <a:buNone/>
              <a:defRPr b="1" sz="18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2">
  <p:cSld name="Gold chapter break or bold statement gold 2">
    <p:bg>
      <p:bgPr>
        <a:solidFill>
          <a:schemeClr val="accent1"/>
        </a:solidFill>
      </p:bgPr>
    </p:bg>
    <p:spTree>
      <p:nvGrpSpPr>
        <p:cNvPr id="57" name="Shape 57"/>
        <p:cNvGrpSpPr/>
        <p:nvPr/>
      </p:nvGrpSpPr>
      <p:grpSpPr>
        <a:xfrm>
          <a:off x="0" y="0"/>
          <a:ext cx="0" cy="0"/>
          <a:chOff x="0" y="0"/>
          <a:chExt cx="0" cy="0"/>
        </a:xfrm>
      </p:grpSpPr>
      <p:sp>
        <p:nvSpPr>
          <p:cNvPr id="58" name="Google Shape;58;p16"/>
          <p:cNvSpPr txBox="1"/>
          <p:nvPr>
            <p:ph type="title"/>
          </p:nvPr>
        </p:nvSpPr>
        <p:spPr>
          <a:xfrm>
            <a:off x="311700" y="12832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7200"/>
              <a:buFont typeface="Arial"/>
              <a:buNone/>
              <a:defRPr b="1" i="0" sz="72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59" name="Google Shape;59;p16"/>
          <p:cNvSpPr txBox="1"/>
          <p:nvPr>
            <p:ph idx="1" type="subTitle"/>
          </p:nvPr>
        </p:nvSpPr>
        <p:spPr>
          <a:xfrm>
            <a:off x="436825" y="1005325"/>
            <a:ext cx="7508700" cy="3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highlight>
                  <a:srgbClr val="FFFFFF"/>
                </a:highlight>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1">
  <p:cSld name="Gold chapter break or bold statement gold 1">
    <p:bg>
      <p:bgPr>
        <a:solidFill>
          <a:schemeClr val="accent2"/>
        </a:solid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6200"/>
              <a:buFont typeface="Arial"/>
              <a:buNone/>
              <a:defRPr b="1" i="0" sz="6200" u="none" cap="none" strike="noStrike">
                <a:solidFill>
                  <a:schemeClr val="lt1"/>
                </a:solidFill>
                <a:latin typeface="Arial"/>
                <a:ea typeface="Arial"/>
                <a:cs typeface="Arial"/>
                <a:sym typeface="Arial"/>
              </a:defRPr>
            </a:lvl1pPr>
            <a:lvl2pPr lvl="1" rtl="0">
              <a:spcBef>
                <a:spcPts val="0"/>
              </a:spcBef>
              <a:spcAft>
                <a:spcPts val="0"/>
              </a:spcAft>
              <a:buClr>
                <a:schemeClr val="dk1"/>
              </a:buClr>
              <a:buSzPts val="6200"/>
              <a:buFont typeface="Arial"/>
              <a:buNone/>
              <a:defRPr b="1" sz="6200">
                <a:solidFill>
                  <a:schemeClr val="dk1"/>
                </a:solidFill>
              </a:defRPr>
            </a:lvl2pPr>
            <a:lvl3pPr lvl="2" rtl="0">
              <a:spcBef>
                <a:spcPts val="0"/>
              </a:spcBef>
              <a:spcAft>
                <a:spcPts val="0"/>
              </a:spcAft>
              <a:buClr>
                <a:schemeClr val="dk1"/>
              </a:buClr>
              <a:buSzPts val="6200"/>
              <a:buFont typeface="Arial"/>
              <a:buNone/>
              <a:defRPr b="1" sz="6200">
                <a:solidFill>
                  <a:schemeClr val="dk1"/>
                </a:solidFill>
              </a:defRPr>
            </a:lvl3pPr>
            <a:lvl4pPr lvl="3" rtl="0">
              <a:spcBef>
                <a:spcPts val="0"/>
              </a:spcBef>
              <a:spcAft>
                <a:spcPts val="0"/>
              </a:spcAft>
              <a:buClr>
                <a:schemeClr val="dk1"/>
              </a:buClr>
              <a:buSzPts val="6200"/>
              <a:buFont typeface="Arial"/>
              <a:buNone/>
              <a:defRPr b="1" sz="6200">
                <a:solidFill>
                  <a:schemeClr val="dk1"/>
                </a:solidFill>
              </a:defRPr>
            </a:lvl4pPr>
            <a:lvl5pPr lvl="4" rtl="0">
              <a:spcBef>
                <a:spcPts val="0"/>
              </a:spcBef>
              <a:spcAft>
                <a:spcPts val="0"/>
              </a:spcAft>
              <a:buClr>
                <a:schemeClr val="dk1"/>
              </a:buClr>
              <a:buSzPts val="6200"/>
              <a:buFont typeface="Arial"/>
              <a:buNone/>
              <a:defRPr b="1" sz="6200">
                <a:solidFill>
                  <a:schemeClr val="dk1"/>
                </a:solidFill>
              </a:defRPr>
            </a:lvl5pPr>
            <a:lvl6pPr lvl="5" rtl="0">
              <a:spcBef>
                <a:spcPts val="0"/>
              </a:spcBef>
              <a:spcAft>
                <a:spcPts val="0"/>
              </a:spcAft>
              <a:buClr>
                <a:schemeClr val="dk1"/>
              </a:buClr>
              <a:buSzPts val="6200"/>
              <a:buFont typeface="Arial"/>
              <a:buNone/>
              <a:defRPr b="1" sz="6200">
                <a:solidFill>
                  <a:schemeClr val="dk1"/>
                </a:solidFill>
              </a:defRPr>
            </a:lvl6pPr>
            <a:lvl7pPr lvl="6" rtl="0">
              <a:spcBef>
                <a:spcPts val="0"/>
              </a:spcBef>
              <a:spcAft>
                <a:spcPts val="0"/>
              </a:spcAft>
              <a:buClr>
                <a:schemeClr val="dk1"/>
              </a:buClr>
              <a:buSzPts val="6200"/>
              <a:buFont typeface="Arial"/>
              <a:buNone/>
              <a:defRPr b="1" sz="6200">
                <a:solidFill>
                  <a:schemeClr val="dk1"/>
                </a:solidFill>
              </a:defRPr>
            </a:lvl7pPr>
            <a:lvl8pPr lvl="7" rtl="0">
              <a:spcBef>
                <a:spcPts val="0"/>
              </a:spcBef>
              <a:spcAft>
                <a:spcPts val="0"/>
              </a:spcAft>
              <a:buClr>
                <a:schemeClr val="dk1"/>
              </a:buClr>
              <a:buSzPts val="6200"/>
              <a:buFont typeface="Arial"/>
              <a:buNone/>
              <a:defRPr b="1" sz="6200">
                <a:solidFill>
                  <a:schemeClr val="dk1"/>
                </a:solidFill>
              </a:defRPr>
            </a:lvl8pPr>
            <a:lvl9pPr lvl="8" rtl="0">
              <a:spcBef>
                <a:spcPts val="0"/>
              </a:spcBef>
              <a:spcAft>
                <a:spcPts val="0"/>
              </a:spcAft>
              <a:buClr>
                <a:schemeClr val="dk1"/>
              </a:buClr>
              <a:buSzPts val="6200"/>
              <a:buFont typeface="Arial"/>
              <a:buNone/>
              <a:defRPr b="1" sz="6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65" name="Google Shape;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nd intro" type="title">
  <p:cSld name="TITLE">
    <p:spTree>
      <p:nvGrpSpPr>
        <p:cNvPr id="12" name="Shape 12"/>
        <p:cNvGrpSpPr/>
        <p:nvPr/>
      </p:nvGrpSpPr>
      <p:grpSpPr>
        <a:xfrm>
          <a:off x="0" y="0"/>
          <a:ext cx="0" cy="0"/>
          <a:chOff x="0" y="0"/>
          <a:chExt cx="0" cy="0"/>
        </a:xfrm>
      </p:grpSpPr>
      <p:sp>
        <p:nvSpPr>
          <p:cNvPr id="13" name="Google Shape;13;p3"/>
          <p:cNvSpPr txBox="1"/>
          <p:nvPr>
            <p:ph type="ctrTitle"/>
          </p:nvPr>
        </p:nvSpPr>
        <p:spPr>
          <a:xfrm>
            <a:off x="311708" y="2116175"/>
            <a:ext cx="8520600" cy="205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200"/>
              <a:buFont typeface="Arial"/>
              <a:buNone/>
              <a:defRPr b="1" i="0" sz="52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5200"/>
              <a:buFont typeface="Arial"/>
              <a:buNone/>
              <a:defRPr b="1" sz="5200">
                <a:solidFill>
                  <a:schemeClr val="dk1"/>
                </a:solidFill>
              </a:defRPr>
            </a:lvl2pPr>
            <a:lvl3pPr lvl="2" rtl="0" algn="ctr">
              <a:spcBef>
                <a:spcPts val="0"/>
              </a:spcBef>
              <a:spcAft>
                <a:spcPts val="0"/>
              </a:spcAft>
              <a:buClr>
                <a:schemeClr val="dk1"/>
              </a:buClr>
              <a:buSzPts val="5200"/>
              <a:buFont typeface="Arial"/>
              <a:buNone/>
              <a:defRPr b="1" sz="5200">
                <a:solidFill>
                  <a:schemeClr val="dk1"/>
                </a:solidFill>
              </a:defRPr>
            </a:lvl3pPr>
            <a:lvl4pPr lvl="3" rtl="0" algn="ctr">
              <a:spcBef>
                <a:spcPts val="0"/>
              </a:spcBef>
              <a:spcAft>
                <a:spcPts val="0"/>
              </a:spcAft>
              <a:buClr>
                <a:schemeClr val="dk1"/>
              </a:buClr>
              <a:buSzPts val="5200"/>
              <a:buFont typeface="Arial"/>
              <a:buNone/>
              <a:defRPr b="1" sz="5200">
                <a:solidFill>
                  <a:schemeClr val="dk1"/>
                </a:solidFill>
              </a:defRPr>
            </a:lvl4pPr>
            <a:lvl5pPr lvl="4" rtl="0" algn="ctr">
              <a:spcBef>
                <a:spcPts val="0"/>
              </a:spcBef>
              <a:spcAft>
                <a:spcPts val="0"/>
              </a:spcAft>
              <a:buClr>
                <a:schemeClr val="dk1"/>
              </a:buClr>
              <a:buSzPts val="5200"/>
              <a:buFont typeface="Arial"/>
              <a:buNone/>
              <a:defRPr b="1" sz="5200">
                <a:solidFill>
                  <a:schemeClr val="dk1"/>
                </a:solidFill>
              </a:defRPr>
            </a:lvl5pPr>
            <a:lvl6pPr lvl="5" rtl="0" algn="ctr">
              <a:spcBef>
                <a:spcPts val="0"/>
              </a:spcBef>
              <a:spcAft>
                <a:spcPts val="0"/>
              </a:spcAft>
              <a:buClr>
                <a:schemeClr val="dk1"/>
              </a:buClr>
              <a:buSzPts val="5200"/>
              <a:buFont typeface="Arial"/>
              <a:buNone/>
              <a:defRPr b="1" sz="5200">
                <a:solidFill>
                  <a:schemeClr val="dk1"/>
                </a:solidFill>
              </a:defRPr>
            </a:lvl6pPr>
            <a:lvl7pPr lvl="6" rtl="0" algn="ctr">
              <a:spcBef>
                <a:spcPts val="0"/>
              </a:spcBef>
              <a:spcAft>
                <a:spcPts val="0"/>
              </a:spcAft>
              <a:buClr>
                <a:schemeClr val="dk1"/>
              </a:buClr>
              <a:buSzPts val="5200"/>
              <a:buFont typeface="Arial"/>
              <a:buNone/>
              <a:defRPr b="1" sz="5200">
                <a:solidFill>
                  <a:schemeClr val="dk1"/>
                </a:solidFill>
              </a:defRPr>
            </a:lvl7pPr>
            <a:lvl8pPr lvl="7" rtl="0" algn="ctr">
              <a:spcBef>
                <a:spcPts val="0"/>
              </a:spcBef>
              <a:spcAft>
                <a:spcPts val="0"/>
              </a:spcAft>
              <a:buClr>
                <a:schemeClr val="dk1"/>
              </a:buClr>
              <a:buSzPts val="5200"/>
              <a:buFont typeface="Arial"/>
              <a:buNone/>
              <a:defRPr b="1" sz="5200">
                <a:solidFill>
                  <a:schemeClr val="dk1"/>
                </a:solidFill>
              </a:defRPr>
            </a:lvl8pPr>
            <a:lvl9pPr lvl="8" rtl="0" algn="ctr">
              <a:spcBef>
                <a:spcPts val="0"/>
              </a:spcBef>
              <a:spcAft>
                <a:spcPts val="0"/>
              </a:spcAft>
              <a:buClr>
                <a:schemeClr val="dk1"/>
              </a:buClr>
              <a:buSzPts val="5200"/>
              <a:buFont typeface="Arial"/>
              <a:buNone/>
              <a:defRPr b="1" sz="5200">
                <a:solidFill>
                  <a:schemeClr val="dk1"/>
                </a:solidFill>
              </a:defRPr>
            </a:lvl9pPr>
          </a:lstStyle>
          <a:p/>
        </p:txBody>
      </p:sp>
      <p:sp>
        <p:nvSpPr>
          <p:cNvPr id="14" name="Google Shape;14;p3"/>
          <p:cNvSpPr txBox="1"/>
          <p:nvPr>
            <p:ph idx="1" type="subTitle"/>
          </p:nvPr>
        </p:nvSpPr>
        <p:spPr>
          <a:xfrm>
            <a:off x="311700" y="4205725"/>
            <a:ext cx="8151600" cy="79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1"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descr="ASU_Horiz_RGB_Digital_MaroonGold.png" id="15" name="Google Shape;15;p3"/>
          <p:cNvPicPr preferRelativeResize="0"/>
          <p:nvPr/>
        </p:nvPicPr>
        <p:blipFill rotWithShape="1">
          <a:blip r:embed="rId2">
            <a:alphaModFix/>
          </a:blip>
          <a:srcRect b="0" l="0" r="0" t="0"/>
          <a:stretch/>
        </p:blipFill>
        <p:spPr>
          <a:xfrm>
            <a:off x="245067" y="187046"/>
            <a:ext cx="3844969" cy="1067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ld chapter break or bold statement gold">
  <p:cSld name="Gold chapter break or bold statement gold">
    <p:bg>
      <p:bgPr>
        <a:solidFill>
          <a:schemeClr val="accent1"/>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826025"/>
            <a:ext cx="62463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6200"/>
              <a:buFont typeface="Arial"/>
              <a:buNone/>
              <a:defRPr b="1" i="0" sz="62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6200"/>
              <a:buFont typeface="Arial"/>
              <a:buNone/>
              <a:defRPr b="1" sz="6200">
                <a:solidFill>
                  <a:schemeClr val="dk1"/>
                </a:solidFill>
              </a:defRPr>
            </a:lvl2pPr>
            <a:lvl3pPr lvl="2" rtl="0">
              <a:spcBef>
                <a:spcPts val="0"/>
              </a:spcBef>
              <a:spcAft>
                <a:spcPts val="0"/>
              </a:spcAft>
              <a:buClr>
                <a:schemeClr val="dk1"/>
              </a:buClr>
              <a:buSzPts val="6200"/>
              <a:buFont typeface="Arial"/>
              <a:buNone/>
              <a:defRPr b="1" sz="6200">
                <a:solidFill>
                  <a:schemeClr val="dk1"/>
                </a:solidFill>
              </a:defRPr>
            </a:lvl3pPr>
            <a:lvl4pPr lvl="3" rtl="0">
              <a:spcBef>
                <a:spcPts val="0"/>
              </a:spcBef>
              <a:spcAft>
                <a:spcPts val="0"/>
              </a:spcAft>
              <a:buClr>
                <a:schemeClr val="dk1"/>
              </a:buClr>
              <a:buSzPts val="6200"/>
              <a:buFont typeface="Arial"/>
              <a:buNone/>
              <a:defRPr b="1" sz="6200">
                <a:solidFill>
                  <a:schemeClr val="dk1"/>
                </a:solidFill>
              </a:defRPr>
            </a:lvl4pPr>
            <a:lvl5pPr lvl="4" rtl="0">
              <a:spcBef>
                <a:spcPts val="0"/>
              </a:spcBef>
              <a:spcAft>
                <a:spcPts val="0"/>
              </a:spcAft>
              <a:buClr>
                <a:schemeClr val="dk1"/>
              </a:buClr>
              <a:buSzPts val="6200"/>
              <a:buFont typeface="Arial"/>
              <a:buNone/>
              <a:defRPr b="1" sz="6200">
                <a:solidFill>
                  <a:schemeClr val="dk1"/>
                </a:solidFill>
              </a:defRPr>
            </a:lvl5pPr>
            <a:lvl6pPr lvl="5" rtl="0">
              <a:spcBef>
                <a:spcPts val="0"/>
              </a:spcBef>
              <a:spcAft>
                <a:spcPts val="0"/>
              </a:spcAft>
              <a:buClr>
                <a:schemeClr val="dk1"/>
              </a:buClr>
              <a:buSzPts val="6200"/>
              <a:buFont typeface="Arial"/>
              <a:buNone/>
              <a:defRPr b="1" sz="6200">
                <a:solidFill>
                  <a:schemeClr val="dk1"/>
                </a:solidFill>
              </a:defRPr>
            </a:lvl6pPr>
            <a:lvl7pPr lvl="6" rtl="0">
              <a:spcBef>
                <a:spcPts val="0"/>
              </a:spcBef>
              <a:spcAft>
                <a:spcPts val="0"/>
              </a:spcAft>
              <a:buClr>
                <a:schemeClr val="dk1"/>
              </a:buClr>
              <a:buSzPts val="6200"/>
              <a:buFont typeface="Arial"/>
              <a:buNone/>
              <a:defRPr b="1" sz="6200">
                <a:solidFill>
                  <a:schemeClr val="dk1"/>
                </a:solidFill>
              </a:defRPr>
            </a:lvl7pPr>
            <a:lvl8pPr lvl="7" rtl="0">
              <a:spcBef>
                <a:spcPts val="0"/>
              </a:spcBef>
              <a:spcAft>
                <a:spcPts val="0"/>
              </a:spcAft>
              <a:buClr>
                <a:schemeClr val="dk1"/>
              </a:buClr>
              <a:buSzPts val="6200"/>
              <a:buFont typeface="Arial"/>
              <a:buNone/>
              <a:defRPr b="1" sz="6200">
                <a:solidFill>
                  <a:schemeClr val="dk1"/>
                </a:solidFill>
              </a:defRPr>
            </a:lvl8pPr>
            <a:lvl9pPr lvl="8" rtl="0">
              <a:spcBef>
                <a:spcPts val="0"/>
              </a:spcBef>
              <a:spcAft>
                <a:spcPts val="0"/>
              </a:spcAft>
              <a:buClr>
                <a:schemeClr val="dk1"/>
              </a:buClr>
              <a:buSzPts val="6200"/>
              <a:buFont typeface="Arial"/>
              <a:buNone/>
              <a:defRPr b="1" sz="62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agenda">
  <p:cSld name="Chapter break agenda">
    <p:bg>
      <p:bgPr>
        <a:solidFill>
          <a:srgbClr val="000000"/>
        </a:soli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464100" y="2045225"/>
            <a:ext cx="2787600" cy="5727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FFFFFF"/>
              </a:buClr>
              <a:buSzPts val="4800"/>
              <a:buFont typeface="Arial"/>
              <a:buNone/>
              <a:defRPr b="1" i="0" sz="4800" u="none" cap="none" strike="noStrike">
                <a:solidFill>
                  <a:srgbClr val="FFFFFF"/>
                </a:solidFill>
                <a:latin typeface="Arial"/>
                <a:ea typeface="Arial"/>
                <a:cs typeface="Arial"/>
                <a:sym typeface="Arial"/>
              </a:defRPr>
            </a:lvl1pPr>
            <a:lvl2pPr lvl="1" rtl="0" algn="r">
              <a:spcBef>
                <a:spcPts val="0"/>
              </a:spcBef>
              <a:spcAft>
                <a:spcPts val="0"/>
              </a:spcAft>
              <a:buClr>
                <a:srgbClr val="FFFFFF"/>
              </a:buClr>
              <a:buSzPts val="4800"/>
              <a:buFont typeface="Arial"/>
              <a:buNone/>
              <a:defRPr b="1" sz="4800">
                <a:solidFill>
                  <a:srgbClr val="FFFFFF"/>
                </a:solidFill>
              </a:defRPr>
            </a:lvl2pPr>
            <a:lvl3pPr lvl="2" rtl="0" algn="r">
              <a:spcBef>
                <a:spcPts val="0"/>
              </a:spcBef>
              <a:spcAft>
                <a:spcPts val="0"/>
              </a:spcAft>
              <a:buClr>
                <a:srgbClr val="FFFFFF"/>
              </a:buClr>
              <a:buSzPts val="4800"/>
              <a:buFont typeface="Arial"/>
              <a:buNone/>
              <a:defRPr b="1" sz="4800">
                <a:solidFill>
                  <a:srgbClr val="FFFFFF"/>
                </a:solidFill>
              </a:defRPr>
            </a:lvl3pPr>
            <a:lvl4pPr lvl="3" rtl="0" algn="r">
              <a:spcBef>
                <a:spcPts val="0"/>
              </a:spcBef>
              <a:spcAft>
                <a:spcPts val="0"/>
              </a:spcAft>
              <a:buClr>
                <a:srgbClr val="FFFFFF"/>
              </a:buClr>
              <a:buSzPts val="4800"/>
              <a:buFont typeface="Arial"/>
              <a:buNone/>
              <a:defRPr b="1" sz="4800">
                <a:solidFill>
                  <a:srgbClr val="FFFFFF"/>
                </a:solidFill>
              </a:defRPr>
            </a:lvl4pPr>
            <a:lvl5pPr lvl="4" rtl="0" algn="r">
              <a:spcBef>
                <a:spcPts val="0"/>
              </a:spcBef>
              <a:spcAft>
                <a:spcPts val="0"/>
              </a:spcAft>
              <a:buClr>
                <a:srgbClr val="FFFFFF"/>
              </a:buClr>
              <a:buSzPts val="4800"/>
              <a:buFont typeface="Arial"/>
              <a:buNone/>
              <a:defRPr b="1" sz="4800">
                <a:solidFill>
                  <a:srgbClr val="FFFFFF"/>
                </a:solidFill>
              </a:defRPr>
            </a:lvl5pPr>
            <a:lvl6pPr lvl="5" rtl="0" algn="r">
              <a:spcBef>
                <a:spcPts val="0"/>
              </a:spcBef>
              <a:spcAft>
                <a:spcPts val="0"/>
              </a:spcAft>
              <a:buClr>
                <a:srgbClr val="FFFFFF"/>
              </a:buClr>
              <a:buSzPts val="4800"/>
              <a:buFont typeface="Arial"/>
              <a:buNone/>
              <a:defRPr b="1" sz="4800">
                <a:solidFill>
                  <a:srgbClr val="FFFFFF"/>
                </a:solidFill>
              </a:defRPr>
            </a:lvl6pPr>
            <a:lvl7pPr lvl="6" rtl="0" algn="r">
              <a:spcBef>
                <a:spcPts val="0"/>
              </a:spcBef>
              <a:spcAft>
                <a:spcPts val="0"/>
              </a:spcAft>
              <a:buClr>
                <a:srgbClr val="FFFFFF"/>
              </a:buClr>
              <a:buSzPts val="4800"/>
              <a:buFont typeface="Arial"/>
              <a:buNone/>
              <a:defRPr b="1" sz="4800">
                <a:solidFill>
                  <a:srgbClr val="FFFFFF"/>
                </a:solidFill>
              </a:defRPr>
            </a:lvl7pPr>
            <a:lvl8pPr lvl="7" rtl="0" algn="r">
              <a:spcBef>
                <a:spcPts val="0"/>
              </a:spcBef>
              <a:spcAft>
                <a:spcPts val="0"/>
              </a:spcAft>
              <a:buClr>
                <a:srgbClr val="FFFFFF"/>
              </a:buClr>
              <a:buSzPts val="4800"/>
              <a:buFont typeface="Arial"/>
              <a:buNone/>
              <a:defRPr b="1" sz="4800">
                <a:solidFill>
                  <a:srgbClr val="FFFFFF"/>
                </a:solidFill>
              </a:defRPr>
            </a:lvl8pPr>
            <a:lvl9pPr lvl="8" rtl="0" algn="r">
              <a:spcBef>
                <a:spcPts val="0"/>
              </a:spcBef>
              <a:spcAft>
                <a:spcPts val="0"/>
              </a:spcAft>
              <a:buClr>
                <a:srgbClr val="FFFFFF"/>
              </a:buClr>
              <a:buSzPts val="4800"/>
              <a:buFont typeface="Arial"/>
              <a:buNone/>
              <a:defRPr b="1" sz="4800">
                <a:solidFill>
                  <a:srgbClr val="FFFFFF"/>
                </a:solidFill>
              </a:defRPr>
            </a:lvl9pPr>
          </a:lstStyle>
          <a:p/>
        </p:txBody>
      </p:sp>
      <p:sp>
        <p:nvSpPr>
          <p:cNvPr id="20" name="Google Shape;20;p5"/>
          <p:cNvSpPr txBox="1"/>
          <p:nvPr/>
        </p:nvSpPr>
        <p:spPr>
          <a:xfrm>
            <a:off x="3664989" y="371597"/>
            <a:ext cx="1057200" cy="353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1"/>
              </a:buClr>
              <a:buSzPts val="5625"/>
              <a:buFont typeface="Arial"/>
              <a:buNone/>
            </a:pPr>
            <a:r>
              <a:rPr b="0" i="0" lang="en" sz="22500" u="none" cap="none" strike="noStrike">
                <a:solidFill>
                  <a:schemeClr val="accent1"/>
                </a:solidFill>
                <a:latin typeface="Arial"/>
                <a:ea typeface="Arial"/>
                <a:cs typeface="Arial"/>
                <a:sym typeface="Arial"/>
              </a:rPr>
              <a:t>{</a:t>
            </a:r>
            <a:endParaRPr/>
          </a:p>
        </p:txBody>
      </p:sp>
      <p:sp>
        <p:nvSpPr>
          <p:cNvPr id="21" name="Google Shape;21;p5"/>
          <p:cNvSpPr txBox="1"/>
          <p:nvPr>
            <p:ph idx="1" type="subTitle"/>
          </p:nvPr>
        </p:nvSpPr>
        <p:spPr>
          <a:xfrm>
            <a:off x="4925925" y="1039900"/>
            <a:ext cx="3589500" cy="27558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1" i="0" sz="180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2pPr>
            <a:lvl3pPr lvl="2"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3pPr>
            <a:lvl4pPr lvl="3"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4pPr>
            <a:lvl5pPr lvl="4"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5pPr>
            <a:lvl6pPr lvl="5"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6pPr>
            <a:lvl7pPr lvl="6"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7pPr>
            <a:lvl8pPr lvl="7" marR="0" rtl="0" algn="l">
              <a:lnSpc>
                <a:spcPct val="115000"/>
              </a:lnSpc>
              <a:spcBef>
                <a:spcPts val="160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8pPr>
            <a:lvl9pPr lvl="8" marR="0" rtl="0" algn="l">
              <a:lnSpc>
                <a:spcPct val="115000"/>
              </a:lnSpc>
              <a:spcBef>
                <a:spcPts val="1600"/>
              </a:spcBef>
              <a:spcAft>
                <a:spcPts val="1600"/>
              </a:spcAft>
              <a:buClr>
                <a:srgbClr val="000000"/>
              </a:buClr>
              <a:buSzPts val="1400"/>
              <a:buFont typeface="Arial"/>
              <a:buNone/>
              <a:defRPr b="1"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bar">
  <p:cSld name="Chapter break bar">
    <p:spTree>
      <p:nvGrpSpPr>
        <p:cNvPr id="22" name="Shape 22"/>
        <p:cNvGrpSpPr/>
        <p:nvPr/>
      </p:nvGrpSpPr>
      <p:grpSpPr>
        <a:xfrm>
          <a:off x="0" y="0"/>
          <a:ext cx="0" cy="0"/>
          <a:chOff x="0" y="0"/>
          <a:chExt cx="0" cy="0"/>
        </a:xfrm>
      </p:grpSpPr>
      <p:sp>
        <p:nvSpPr>
          <p:cNvPr id="23" name="Google Shape;23;p6"/>
          <p:cNvSpPr/>
          <p:nvPr/>
        </p:nvSpPr>
        <p:spPr>
          <a:xfrm>
            <a:off x="0" y="13144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lt1"/>
              </a:solidFill>
              <a:latin typeface="Arial"/>
              <a:ea typeface="Arial"/>
              <a:cs typeface="Arial"/>
              <a:sym typeface="Arial"/>
            </a:endParaRPr>
          </a:p>
        </p:txBody>
      </p:sp>
      <p:sp>
        <p:nvSpPr>
          <p:cNvPr id="24" name="Google Shape;24;p6"/>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2400"/>
              <a:buFont typeface="Arial"/>
              <a:buNone/>
              <a:defRPr b="1" sz="2400">
                <a:solidFill>
                  <a:schemeClr val="dk1"/>
                </a:solidFill>
              </a:defRPr>
            </a:lvl2pPr>
            <a:lvl3pPr lvl="2" marR="0" rtl="0" algn="l">
              <a:spcBef>
                <a:spcPts val="0"/>
              </a:spcBef>
              <a:spcAft>
                <a:spcPts val="0"/>
              </a:spcAft>
              <a:buClr>
                <a:schemeClr val="dk1"/>
              </a:buClr>
              <a:buSzPts val="2400"/>
              <a:buFont typeface="Arial"/>
              <a:buNone/>
              <a:defRPr b="1" sz="2400">
                <a:solidFill>
                  <a:schemeClr val="dk1"/>
                </a:solidFill>
              </a:defRPr>
            </a:lvl3pPr>
            <a:lvl4pPr lvl="3" marR="0" rtl="0" algn="l">
              <a:spcBef>
                <a:spcPts val="0"/>
              </a:spcBef>
              <a:spcAft>
                <a:spcPts val="0"/>
              </a:spcAft>
              <a:buClr>
                <a:schemeClr val="dk1"/>
              </a:buClr>
              <a:buSzPts val="2400"/>
              <a:buFont typeface="Arial"/>
              <a:buNone/>
              <a:defRPr b="1" sz="2400">
                <a:solidFill>
                  <a:schemeClr val="dk1"/>
                </a:solidFill>
              </a:defRPr>
            </a:lvl4pPr>
            <a:lvl5pPr lvl="4" marR="0" rtl="0" algn="l">
              <a:spcBef>
                <a:spcPts val="0"/>
              </a:spcBef>
              <a:spcAft>
                <a:spcPts val="0"/>
              </a:spcAft>
              <a:buClr>
                <a:schemeClr val="dk1"/>
              </a:buClr>
              <a:buSzPts val="2400"/>
              <a:buFont typeface="Arial"/>
              <a:buNone/>
              <a:defRPr b="1" sz="2400">
                <a:solidFill>
                  <a:schemeClr val="dk1"/>
                </a:solidFill>
              </a:defRPr>
            </a:lvl5pPr>
            <a:lvl6pPr lvl="5" marR="0" rtl="0" algn="l">
              <a:spcBef>
                <a:spcPts val="0"/>
              </a:spcBef>
              <a:spcAft>
                <a:spcPts val="0"/>
              </a:spcAft>
              <a:buClr>
                <a:schemeClr val="dk1"/>
              </a:buClr>
              <a:buSzPts val="2400"/>
              <a:buFont typeface="Arial"/>
              <a:buNone/>
              <a:defRPr b="1" sz="2400">
                <a:solidFill>
                  <a:schemeClr val="dk1"/>
                </a:solidFill>
              </a:defRPr>
            </a:lvl6pPr>
            <a:lvl7pPr lvl="6" marR="0" rtl="0" algn="l">
              <a:spcBef>
                <a:spcPts val="0"/>
              </a:spcBef>
              <a:spcAft>
                <a:spcPts val="0"/>
              </a:spcAft>
              <a:buClr>
                <a:schemeClr val="dk1"/>
              </a:buClr>
              <a:buSzPts val="2400"/>
              <a:buFont typeface="Arial"/>
              <a:buNone/>
              <a:defRPr b="1" sz="2400">
                <a:solidFill>
                  <a:schemeClr val="dk1"/>
                </a:solidFill>
              </a:defRPr>
            </a:lvl7pPr>
            <a:lvl8pPr lvl="7" marR="0" rtl="0" algn="l">
              <a:spcBef>
                <a:spcPts val="0"/>
              </a:spcBef>
              <a:spcAft>
                <a:spcPts val="0"/>
              </a:spcAft>
              <a:buClr>
                <a:schemeClr val="dk1"/>
              </a:buClr>
              <a:buSzPts val="2400"/>
              <a:buFont typeface="Arial"/>
              <a:buNone/>
              <a:defRPr b="1" sz="2400">
                <a:solidFill>
                  <a:schemeClr val="dk1"/>
                </a:solidFill>
              </a:defRPr>
            </a:lvl8pPr>
            <a:lvl9pPr lvl="8" marR="0" rtl="0" algn="l">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maroon bar">
  <p:cSld name="Chapter break maroon bar">
    <p:spTree>
      <p:nvGrpSpPr>
        <p:cNvPr id="25" name="Shape 25"/>
        <p:cNvGrpSpPr/>
        <p:nvPr/>
      </p:nvGrpSpPr>
      <p:grpSpPr>
        <a:xfrm>
          <a:off x="0" y="0"/>
          <a:ext cx="0" cy="0"/>
          <a:chOff x="0" y="0"/>
          <a:chExt cx="0" cy="0"/>
        </a:xfrm>
      </p:grpSpPr>
      <p:sp>
        <p:nvSpPr>
          <p:cNvPr id="26" name="Google Shape;26;p7"/>
          <p:cNvSpPr/>
          <p:nvPr/>
        </p:nvSpPr>
        <p:spPr>
          <a:xfrm>
            <a:off x="0" y="13144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dk2"/>
              </a:solidFill>
              <a:latin typeface="Arial"/>
              <a:ea typeface="Arial"/>
              <a:cs typeface="Arial"/>
              <a:sym typeface="Arial"/>
            </a:endParaRPr>
          </a:p>
        </p:txBody>
      </p:sp>
      <p:sp>
        <p:nvSpPr>
          <p:cNvPr id="27" name="Google Shape;27;p7"/>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Arial"/>
              <a:buNone/>
              <a:defRPr b="1" i="0" sz="4800" u="none" cap="none" strike="noStrike">
                <a:solidFill>
                  <a:schemeClr val="lt1"/>
                </a:solidFill>
                <a:latin typeface="Arial"/>
                <a:ea typeface="Arial"/>
                <a:cs typeface="Arial"/>
                <a:sym typeface="Arial"/>
              </a:defRPr>
            </a:lvl1pPr>
            <a:lvl2pPr lvl="1" marR="0" rtl="0" algn="l">
              <a:spcBef>
                <a:spcPts val="0"/>
              </a:spcBef>
              <a:spcAft>
                <a:spcPts val="0"/>
              </a:spcAft>
              <a:buClr>
                <a:schemeClr val="dk1"/>
              </a:buClr>
              <a:buSzPts val="2400"/>
              <a:buFont typeface="Arial"/>
              <a:buNone/>
              <a:defRPr b="1" sz="2400">
                <a:solidFill>
                  <a:schemeClr val="dk1"/>
                </a:solidFill>
              </a:defRPr>
            </a:lvl2pPr>
            <a:lvl3pPr lvl="2" marR="0" rtl="0" algn="l">
              <a:spcBef>
                <a:spcPts val="0"/>
              </a:spcBef>
              <a:spcAft>
                <a:spcPts val="0"/>
              </a:spcAft>
              <a:buClr>
                <a:schemeClr val="dk1"/>
              </a:buClr>
              <a:buSzPts val="2400"/>
              <a:buFont typeface="Arial"/>
              <a:buNone/>
              <a:defRPr b="1" sz="2400">
                <a:solidFill>
                  <a:schemeClr val="dk1"/>
                </a:solidFill>
              </a:defRPr>
            </a:lvl3pPr>
            <a:lvl4pPr lvl="3" marR="0" rtl="0" algn="l">
              <a:spcBef>
                <a:spcPts val="0"/>
              </a:spcBef>
              <a:spcAft>
                <a:spcPts val="0"/>
              </a:spcAft>
              <a:buClr>
                <a:schemeClr val="dk1"/>
              </a:buClr>
              <a:buSzPts val="2400"/>
              <a:buFont typeface="Arial"/>
              <a:buNone/>
              <a:defRPr b="1" sz="2400">
                <a:solidFill>
                  <a:schemeClr val="dk1"/>
                </a:solidFill>
              </a:defRPr>
            </a:lvl4pPr>
            <a:lvl5pPr lvl="4" marR="0" rtl="0" algn="l">
              <a:spcBef>
                <a:spcPts val="0"/>
              </a:spcBef>
              <a:spcAft>
                <a:spcPts val="0"/>
              </a:spcAft>
              <a:buClr>
                <a:schemeClr val="dk1"/>
              </a:buClr>
              <a:buSzPts val="2400"/>
              <a:buFont typeface="Arial"/>
              <a:buNone/>
              <a:defRPr b="1" sz="2400">
                <a:solidFill>
                  <a:schemeClr val="dk1"/>
                </a:solidFill>
              </a:defRPr>
            </a:lvl5pPr>
            <a:lvl6pPr lvl="5" marR="0" rtl="0" algn="l">
              <a:spcBef>
                <a:spcPts val="0"/>
              </a:spcBef>
              <a:spcAft>
                <a:spcPts val="0"/>
              </a:spcAft>
              <a:buClr>
                <a:schemeClr val="dk1"/>
              </a:buClr>
              <a:buSzPts val="2400"/>
              <a:buFont typeface="Arial"/>
              <a:buNone/>
              <a:defRPr b="1" sz="2400">
                <a:solidFill>
                  <a:schemeClr val="dk1"/>
                </a:solidFill>
              </a:defRPr>
            </a:lvl6pPr>
            <a:lvl7pPr lvl="6" marR="0" rtl="0" algn="l">
              <a:spcBef>
                <a:spcPts val="0"/>
              </a:spcBef>
              <a:spcAft>
                <a:spcPts val="0"/>
              </a:spcAft>
              <a:buClr>
                <a:schemeClr val="dk1"/>
              </a:buClr>
              <a:buSzPts val="2400"/>
              <a:buFont typeface="Arial"/>
              <a:buNone/>
              <a:defRPr b="1" sz="2400">
                <a:solidFill>
                  <a:schemeClr val="dk1"/>
                </a:solidFill>
              </a:defRPr>
            </a:lvl7pPr>
            <a:lvl8pPr lvl="7" marR="0" rtl="0" algn="l">
              <a:spcBef>
                <a:spcPts val="0"/>
              </a:spcBef>
              <a:spcAft>
                <a:spcPts val="0"/>
              </a:spcAft>
              <a:buClr>
                <a:schemeClr val="dk1"/>
              </a:buClr>
              <a:buSzPts val="2400"/>
              <a:buFont typeface="Arial"/>
              <a:buNone/>
              <a:defRPr b="1" sz="2400">
                <a:solidFill>
                  <a:schemeClr val="dk1"/>
                </a:solidFill>
              </a:defRPr>
            </a:lvl8pPr>
            <a:lvl9pPr lvl="8" marR="0" rtl="0" algn="l">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3 column 1">
  <p:cSld name="Headline with 3 column 1">
    <p:spTree>
      <p:nvGrpSpPr>
        <p:cNvPr id="28" name="Shape 28"/>
        <p:cNvGrpSpPr/>
        <p:nvPr/>
      </p:nvGrpSpPr>
      <p:grpSpPr>
        <a:xfrm>
          <a:off x="0" y="0"/>
          <a:ext cx="0" cy="0"/>
          <a:chOff x="0" y="0"/>
          <a:chExt cx="0" cy="0"/>
        </a:xfrm>
      </p:grpSpPr>
      <p:sp>
        <p:nvSpPr>
          <p:cNvPr id="29" name="Google Shape;2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30" name="Google Shape;30;p8"/>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31" name="Google Shape;31;p8"/>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32" name="Google Shape;32;p8"/>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with text 1">
  <p:cSld name="Headline with text 1">
    <p:spTree>
      <p:nvGrpSpPr>
        <p:cNvPr id="33" name="Shape 33"/>
        <p:cNvGrpSpPr/>
        <p:nvPr/>
      </p:nvGrpSpPr>
      <p:grpSpPr>
        <a:xfrm>
          <a:off x="0" y="0"/>
          <a:ext cx="0" cy="0"/>
          <a:chOff x="0" y="0"/>
          <a:chExt cx="0" cy="0"/>
        </a:xfrm>
      </p:grpSpPr>
      <p:sp>
        <p:nvSpPr>
          <p:cNvPr id="34" name="Google Shape;3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35" name="Google Shape;35;p9"/>
          <p:cNvSpPr txBox="1"/>
          <p:nvPr>
            <p:ph idx="1" type="body"/>
          </p:nvPr>
        </p:nvSpPr>
        <p:spPr>
          <a:xfrm>
            <a:off x="311697" y="1204825"/>
            <a:ext cx="78204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6" name="Shape 36"/>
        <p:cNvGrpSpPr/>
        <p:nvPr/>
      </p:nvGrpSpPr>
      <p:grpSpPr>
        <a:xfrm>
          <a:off x="0" y="0"/>
          <a:ext cx="0" cy="0"/>
          <a:chOff x="0" y="0"/>
          <a:chExt cx="0" cy="0"/>
        </a:xfrm>
      </p:grpSpPr>
      <p:sp>
        <p:nvSpPr>
          <p:cNvPr id="37" name="Google Shape;37;p10"/>
          <p:cNvSpPr/>
          <p:nvPr/>
        </p:nvSpPr>
        <p:spPr>
          <a:xfrm>
            <a:off x="4572000" y="-134650"/>
            <a:ext cx="4572000" cy="527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Arial"/>
              <a:buNone/>
              <a:defRPr b="1" i="0" sz="42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200"/>
              <a:buFont typeface="Arial"/>
              <a:buNone/>
              <a:defRPr b="1" sz="4200">
                <a:solidFill>
                  <a:schemeClr val="dk1"/>
                </a:solidFill>
              </a:defRPr>
            </a:lvl2pPr>
            <a:lvl3pPr lvl="2" rtl="0" algn="ctr">
              <a:spcBef>
                <a:spcPts val="0"/>
              </a:spcBef>
              <a:spcAft>
                <a:spcPts val="0"/>
              </a:spcAft>
              <a:buClr>
                <a:schemeClr val="dk1"/>
              </a:buClr>
              <a:buSzPts val="4200"/>
              <a:buFont typeface="Arial"/>
              <a:buNone/>
              <a:defRPr b="1" sz="4200">
                <a:solidFill>
                  <a:schemeClr val="dk1"/>
                </a:solidFill>
              </a:defRPr>
            </a:lvl3pPr>
            <a:lvl4pPr lvl="3" rtl="0" algn="ctr">
              <a:spcBef>
                <a:spcPts val="0"/>
              </a:spcBef>
              <a:spcAft>
                <a:spcPts val="0"/>
              </a:spcAft>
              <a:buClr>
                <a:schemeClr val="dk1"/>
              </a:buClr>
              <a:buSzPts val="4200"/>
              <a:buFont typeface="Arial"/>
              <a:buNone/>
              <a:defRPr b="1" sz="4200">
                <a:solidFill>
                  <a:schemeClr val="dk1"/>
                </a:solidFill>
              </a:defRPr>
            </a:lvl4pPr>
            <a:lvl5pPr lvl="4" rtl="0" algn="ctr">
              <a:spcBef>
                <a:spcPts val="0"/>
              </a:spcBef>
              <a:spcAft>
                <a:spcPts val="0"/>
              </a:spcAft>
              <a:buClr>
                <a:schemeClr val="dk1"/>
              </a:buClr>
              <a:buSzPts val="4200"/>
              <a:buFont typeface="Arial"/>
              <a:buNone/>
              <a:defRPr b="1" sz="4200">
                <a:solidFill>
                  <a:schemeClr val="dk1"/>
                </a:solidFill>
              </a:defRPr>
            </a:lvl5pPr>
            <a:lvl6pPr lvl="5" rtl="0" algn="ctr">
              <a:spcBef>
                <a:spcPts val="0"/>
              </a:spcBef>
              <a:spcAft>
                <a:spcPts val="0"/>
              </a:spcAft>
              <a:buClr>
                <a:schemeClr val="dk1"/>
              </a:buClr>
              <a:buSzPts val="4200"/>
              <a:buFont typeface="Arial"/>
              <a:buNone/>
              <a:defRPr b="1" sz="4200">
                <a:solidFill>
                  <a:schemeClr val="dk1"/>
                </a:solidFill>
              </a:defRPr>
            </a:lvl6pPr>
            <a:lvl7pPr lvl="6" rtl="0" algn="ctr">
              <a:spcBef>
                <a:spcPts val="0"/>
              </a:spcBef>
              <a:spcAft>
                <a:spcPts val="0"/>
              </a:spcAft>
              <a:buClr>
                <a:schemeClr val="dk1"/>
              </a:buClr>
              <a:buSzPts val="4200"/>
              <a:buFont typeface="Arial"/>
              <a:buNone/>
              <a:defRPr b="1" sz="4200">
                <a:solidFill>
                  <a:schemeClr val="dk1"/>
                </a:solidFill>
              </a:defRPr>
            </a:lvl7pPr>
            <a:lvl8pPr lvl="7" rtl="0" algn="ctr">
              <a:spcBef>
                <a:spcPts val="0"/>
              </a:spcBef>
              <a:spcAft>
                <a:spcPts val="0"/>
              </a:spcAft>
              <a:buClr>
                <a:schemeClr val="dk1"/>
              </a:buClr>
              <a:buSzPts val="4200"/>
              <a:buFont typeface="Arial"/>
              <a:buNone/>
              <a:defRPr b="1" sz="4200">
                <a:solidFill>
                  <a:schemeClr val="dk1"/>
                </a:solidFill>
              </a:defRPr>
            </a:lvl8pPr>
            <a:lvl9pPr lvl="8" rtl="0" algn="ctr">
              <a:spcBef>
                <a:spcPts val="0"/>
              </a:spcBef>
              <a:spcAft>
                <a:spcPts val="0"/>
              </a:spcAft>
              <a:buClr>
                <a:schemeClr val="dk1"/>
              </a:buClr>
              <a:buSzPts val="4200"/>
              <a:buFont typeface="Arial"/>
              <a:buNone/>
              <a:defRPr b="1" sz="4200">
                <a:solidFill>
                  <a:schemeClr val="dk1"/>
                </a:solidFill>
              </a:defRPr>
            </a:lvl9pPr>
          </a:lstStyle>
          <a:p/>
        </p:txBody>
      </p:sp>
      <p:sp>
        <p:nvSpPr>
          <p:cNvPr id="39" name="Google Shape;3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0" name="Google Shape;4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b="1" sz="2800">
                <a:solidFill>
                  <a:schemeClr val="dk1"/>
                </a:solidFill>
              </a:defRPr>
            </a:lvl2pPr>
            <a:lvl3pPr lvl="2" rtl="0">
              <a:spcBef>
                <a:spcPts val="0"/>
              </a:spcBef>
              <a:spcAft>
                <a:spcPts val="0"/>
              </a:spcAft>
              <a:buClr>
                <a:schemeClr val="dk1"/>
              </a:buClr>
              <a:buSzPts val="2800"/>
              <a:buFont typeface="Arial"/>
              <a:buNone/>
              <a:defRPr b="1" sz="2800">
                <a:solidFill>
                  <a:schemeClr val="dk1"/>
                </a:solidFill>
              </a:defRPr>
            </a:lvl3pPr>
            <a:lvl4pPr lvl="3" rtl="0">
              <a:spcBef>
                <a:spcPts val="0"/>
              </a:spcBef>
              <a:spcAft>
                <a:spcPts val="0"/>
              </a:spcAft>
              <a:buClr>
                <a:schemeClr val="dk1"/>
              </a:buClr>
              <a:buSzPts val="2800"/>
              <a:buFont typeface="Arial"/>
              <a:buNone/>
              <a:defRPr b="1" sz="2800">
                <a:solidFill>
                  <a:schemeClr val="dk1"/>
                </a:solidFill>
              </a:defRPr>
            </a:lvl4pPr>
            <a:lvl5pPr lvl="4" rtl="0">
              <a:spcBef>
                <a:spcPts val="0"/>
              </a:spcBef>
              <a:spcAft>
                <a:spcPts val="0"/>
              </a:spcAft>
              <a:buClr>
                <a:schemeClr val="dk1"/>
              </a:buClr>
              <a:buSzPts val="2800"/>
              <a:buFont typeface="Arial"/>
              <a:buNone/>
              <a:defRPr b="1" sz="2800">
                <a:solidFill>
                  <a:schemeClr val="dk1"/>
                </a:solidFill>
              </a:defRPr>
            </a:lvl5pPr>
            <a:lvl6pPr lvl="5" rtl="0">
              <a:spcBef>
                <a:spcPts val="0"/>
              </a:spcBef>
              <a:spcAft>
                <a:spcPts val="0"/>
              </a:spcAft>
              <a:buClr>
                <a:schemeClr val="dk1"/>
              </a:buClr>
              <a:buSzPts val="2800"/>
              <a:buFont typeface="Arial"/>
              <a:buNone/>
              <a:defRPr b="1" sz="2800">
                <a:solidFill>
                  <a:schemeClr val="dk1"/>
                </a:solidFill>
              </a:defRPr>
            </a:lvl6pPr>
            <a:lvl7pPr lvl="6" rtl="0">
              <a:spcBef>
                <a:spcPts val="0"/>
              </a:spcBef>
              <a:spcAft>
                <a:spcPts val="0"/>
              </a:spcAft>
              <a:buClr>
                <a:schemeClr val="dk1"/>
              </a:buClr>
              <a:buSzPts val="2800"/>
              <a:buFont typeface="Arial"/>
              <a:buNone/>
              <a:defRPr b="1" sz="2800">
                <a:solidFill>
                  <a:schemeClr val="dk1"/>
                </a:solidFill>
              </a:defRPr>
            </a:lvl7pPr>
            <a:lvl8pPr lvl="7" rtl="0">
              <a:spcBef>
                <a:spcPts val="0"/>
              </a:spcBef>
              <a:spcAft>
                <a:spcPts val="0"/>
              </a:spcAft>
              <a:buClr>
                <a:schemeClr val="dk1"/>
              </a:buClr>
              <a:buSzPts val="2800"/>
              <a:buFont typeface="Arial"/>
              <a:buNone/>
              <a:defRPr b="1" sz="2800">
                <a:solidFill>
                  <a:schemeClr val="dk1"/>
                </a:solidFill>
              </a:defRPr>
            </a:lvl8pPr>
            <a:lvl9pPr lvl="8" rtl="0">
              <a:spcBef>
                <a:spcPts val="0"/>
              </a:spcBef>
              <a:spcAft>
                <a:spcPts val="0"/>
              </a:spcAft>
              <a:buClr>
                <a:schemeClr val="dk1"/>
              </a:buClr>
              <a:buSzPts val="2800"/>
              <a:buFont typeface="Arial"/>
              <a:buNone/>
              <a:defRPr b="1"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hyperlink" Target="https://monkeylearn.com/text-analytics/" TargetMode="External"/><Relationship Id="rId5" Type="http://schemas.openxmlformats.org/officeDocument/2006/relationships/slide" Target="/ppt/slides/slide68.xml"/><Relationship Id="rId6" Type="http://schemas.openxmlformats.org/officeDocument/2006/relationships/image" Target="../media/image15.png"/><Relationship Id="rId7" Type="http://schemas.openxmlformats.org/officeDocument/2006/relationships/slide" Target="/ppt/slides/slide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slide" Target="/ppt/slides/slide25.xml"/><Relationship Id="rId4" Type="http://schemas.openxmlformats.org/officeDocument/2006/relationships/slide" Target="/ppt/slides/slide6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slide" Target="/ppt/slides/slide6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hyperlink" Target="https://jalammar.github.io/illustrated-word2ve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slide" Target="/ppt/slides/slide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slide" Target="/ppt/slides/slide72.xml"/><Relationship Id="rId5" Type="http://schemas.openxmlformats.org/officeDocument/2006/relationships/slide" Target="/ppt/slides/slide7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slide" Target="/ppt/slides/slide14.xml"/><Relationship Id="rId4" Type="http://schemas.openxmlformats.org/officeDocument/2006/relationships/slide" Target="/ppt/slides/slide6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7.jp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33.png"/><Relationship Id="rId12" Type="http://schemas.openxmlformats.org/officeDocument/2006/relationships/image" Target="../media/image60.png"/><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34.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slide" Target="/ppt/slides/slide68.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jpg"/><Relationship Id="rId6"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slide" Target="/ppt/slides/slide6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slide" Target="/ppt/slides/slide68.xml"/><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slide" Target="/ppt/slides/slide68.xml"/><Relationship Id="rId5" Type="http://schemas.openxmlformats.org/officeDocument/2006/relationships/slide" Target="/ppt/slides/slide6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hyperlink" Target="https://www.reddi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slide" Target="/ppt/slides/slide68.xml"/><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50.png"/><Relationship Id="rId8"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slide" Target="/ppt/slides/slide68.xml"/><Relationship Id="rId4" Type="http://schemas.openxmlformats.org/officeDocument/2006/relationships/hyperlink" Target="https://backlinko.com/reddit-user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hyperlink" Target="https://instaloader.github.io/index.html" TargetMode="Externa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73.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67.jpg"/><Relationship Id="rId4" Type="http://schemas.openxmlformats.org/officeDocument/2006/relationships/image" Target="../media/image6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62.jpg"/><Relationship Id="rId4" Type="http://schemas.openxmlformats.org/officeDocument/2006/relationships/image" Target="../media/image6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70.jpg"/><Relationship Id="rId4" Type="http://schemas.openxmlformats.org/officeDocument/2006/relationships/image" Target="../media/image6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slide" Target="/ppt/slides/slide68.xml"/><Relationship Id="rId4" Type="http://schemas.openxmlformats.org/officeDocument/2006/relationships/image" Target="../media/image3.png"/><Relationship Id="rId5" Type="http://schemas.openxmlformats.org/officeDocument/2006/relationships/hyperlink" Target="https://backlinko.com/reddit-user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81.jpg"/><Relationship Id="rId4" Type="http://schemas.openxmlformats.org/officeDocument/2006/relationships/image" Target="../media/image11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82.png"/><Relationship Id="rId12" Type="http://schemas.openxmlformats.org/officeDocument/2006/relationships/image" Target="../media/image86.png"/><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image" Target="../media/image79.png"/><Relationship Id="rId5" Type="http://schemas.openxmlformats.org/officeDocument/2006/relationships/image" Target="../media/image85.png"/><Relationship Id="rId6" Type="http://schemas.openxmlformats.org/officeDocument/2006/relationships/image" Target="../media/image74.png"/><Relationship Id="rId7" Type="http://schemas.openxmlformats.org/officeDocument/2006/relationships/image" Target="../media/image84.png"/><Relationship Id="rId8" Type="http://schemas.openxmlformats.org/officeDocument/2006/relationships/image" Target="../media/image83.png"/></Relationships>
</file>

<file path=ppt/slides/_rels/slide63.xml.rels><?xml version="1.0" encoding="UTF-8" standalone="yes"?><Relationships xmlns="http://schemas.openxmlformats.org/package/2006/relationships"><Relationship Id="rId11" Type="http://schemas.openxmlformats.org/officeDocument/2006/relationships/image" Target="../media/image92.png"/><Relationship Id="rId10" Type="http://schemas.openxmlformats.org/officeDocument/2006/relationships/image" Target="../media/image88.png"/><Relationship Id="rId12" Type="http://schemas.openxmlformats.org/officeDocument/2006/relationships/image" Target="../media/image99.png"/><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image" Target="../media/image87.png"/><Relationship Id="rId9" Type="http://schemas.openxmlformats.org/officeDocument/2006/relationships/image" Target="../media/image93.png"/><Relationship Id="rId5" Type="http://schemas.openxmlformats.org/officeDocument/2006/relationships/image" Target="../media/image77.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107.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hyperlink" Target="https://jalammar.github.io/illustrated-word2vec/" TargetMode="External"/><Relationship Id="rId4" Type="http://schemas.openxmlformats.org/officeDocument/2006/relationships/image" Target="../media/image98.png"/><Relationship Id="rId5" Type="http://schemas.openxmlformats.org/officeDocument/2006/relationships/image" Target="../media/image9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9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104.png"/><Relationship Id="rId4" Type="http://schemas.openxmlformats.org/officeDocument/2006/relationships/image" Target="../media/image95.png"/><Relationship Id="rId5" Type="http://schemas.openxmlformats.org/officeDocument/2006/relationships/image" Target="../media/image101.png"/><Relationship Id="rId6" Type="http://schemas.openxmlformats.org/officeDocument/2006/relationships/image" Target="../media/image10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102.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slide" Target="/ppt/slides/slide68.xml"/><Relationship Id="rId4" Type="http://schemas.openxmlformats.org/officeDocument/2006/relationships/slide" Target="/ppt/slides/slide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10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105.png"/><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10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slide" Target="/ppt/slides/slide68.xml"/><Relationship Id="rId4" Type="http://schemas.openxmlformats.org/officeDocument/2006/relationships/image" Target="../media/image8.png"/><Relationship Id="rId5"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1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slide" Target="/ppt/slides/slide6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slide" Target="/ppt/slides/slide6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9"/>
          <p:cNvSpPr txBox="1"/>
          <p:nvPr>
            <p:ph type="ctrTitle"/>
          </p:nvPr>
        </p:nvSpPr>
        <p:spPr>
          <a:xfrm>
            <a:off x="311708" y="1312500"/>
            <a:ext cx="8520600" cy="205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4000"/>
              <a:t>Investigating Influencer Endorsements: </a:t>
            </a:r>
            <a:endParaRPr sz="4000"/>
          </a:p>
          <a:p>
            <a:pPr indent="0" lvl="0" marL="0" marR="0" rtl="0" algn="ctr">
              <a:lnSpc>
                <a:spcPct val="100000"/>
              </a:lnSpc>
              <a:spcBef>
                <a:spcPts val="0"/>
              </a:spcBef>
              <a:spcAft>
                <a:spcPts val="0"/>
              </a:spcAft>
              <a:buClr>
                <a:schemeClr val="dk1"/>
              </a:buClr>
              <a:buSzPts val="1100"/>
              <a:buFont typeface="Arial"/>
              <a:buNone/>
            </a:pPr>
            <a:r>
              <a:rPr lang="en" sz="4000"/>
              <a:t>A Data-Driven Exploration</a:t>
            </a:r>
            <a:endParaRPr sz="4000"/>
          </a:p>
        </p:txBody>
      </p:sp>
      <p:sp>
        <p:nvSpPr>
          <p:cNvPr id="71" name="Google Shape;71;p19"/>
          <p:cNvSpPr txBox="1"/>
          <p:nvPr>
            <p:ph idx="1" type="subTitle"/>
          </p:nvPr>
        </p:nvSpPr>
        <p:spPr>
          <a:xfrm>
            <a:off x="542775" y="3472375"/>
            <a:ext cx="8151600" cy="792600"/>
          </a:xfrm>
          <a:prstGeom prst="rect">
            <a:avLst/>
          </a:prstGeom>
          <a:noFill/>
          <a:ln>
            <a:noFill/>
          </a:ln>
        </p:spPr>
        <p:txBody>
          <a:bodyPr anchorCtr="0" anchor="t" bIns="91425" lIns="91425" spcFirstLastPara="1" rIns="91425" wrap="square" tIns="91425">
            <a:noAutofit/>
          </a:bodyPr>
          <a:lstStyle/>
          <a:p>
            <a:pPr indent="0" lvl="0" marL="0" rtl="0" algn="ctr">
              <a:spcBef>
                <a:spcPts val="480"/>
              </a:spcBef>
              <a:spcAft>
                <a:spcPts val="0"/>
              </a:spcAft>
              <a:buClr>
                <a:schemeClr val="dk1"/>
              </a:buClr>
              <a:buSzPts val="1100"/>
              <a:buFont typeface="Arial"/>
              <a:buNone/>
            </a:pPr>
            <a:r>
              <a:rPr i="1" lang="en" sz="2400">
                <a:latin typeface="Calibri"/>
                <a:ea typeface="Calibri"/>
                <a:cs typeface="Calibri"/>
                <a:sym typeface="Calibri"/>
              </a:rPr>
              <a:t>Jinhang Jiang, Bhavana Patil, Dhruv Tyagi, Jinghuan Li</a:t>
            </a:r>
            <a:endParaRPr i="1" sz="2400">
              <a:latin typeface="Calibri"/>
              <a:ea typeface="Calibri"/>
              <a:cs typeface="Calibri"/>
              <a:sym typeface="Calibri"/>
            </a:endParaRPr>
          </a:p>
          <a:p>
            <a:pPr indent="0" lvl="0" marL="0" rtl="0" algn="ctr">
              <a:spcBef>
                <a:spcPts val="480"/>
              </a:spcBef>
              <a:spcAft>
                <a:spcPts val="0"/>
              </a:spcAft>
              <a:buClr>
                <a:schemeClr val="dk1"/>
              </a:buClr>
              <a:buSzPts val="1100"/>
              <a:buFont typeface="Arial"/>
              <a:buNone/>
            </a:pPr>
            <a:r>
              <a:rPr i="1" lang="en" sz="2400">
                <a:latin typeface="Calibri"/>
                <a:ea typeface="Calibri"/>
                <a:cs typeface="Calibri"/>
                <a:sym typeface="Calibri"/>
              </a:rPr>
              <a:t>Guided by: Dr. Victor Benjamin</a:t>
            </a:r>
            <a:endParaRPr i="1" sz="24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Collected Data</a:t>
            </a:r>
            <a:endParaRPr>
              <a:highlight>
                <a:srgbClr val="FFC000"/>
              </a:highlight>
            </a:endParaRPr>
          </a:p>
        </p:txBody>
      </p:sp>
      <p:sp>
        <p:nvSpPr>
          <p:cNvPr id="141" name="Google Shape;141;p28"/>
          <p:cNvSpPr txBox="1"/>
          <p:nvPr>
            <p:ph idx="1" type="body"/>
          </p:nvPr>
        </p:nvSpPr>
        <p:spPr>
          <a:xfrm>
            <a:off x="311700" y="1204825"/>
            <a:ext cx="8186100" cy="3201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600"/>
              </a:spcBef>
              <a:spcAft>
                <a:spcPts val="0"/>
              </a:spcAft>
              <a:buClr>
                <a:schemeClr val="dk1"/>
              </a:buClr>
              <a:buSzPts val="1800"/>
              <a:buChar char="❖"/>
            </a:pPr>
            <a:r>
              <a:rPr lang="en" sz="1800">
                <a:solidFill>
                  <a:schemeClr val="dk1"/>
                </a:solidFill>
              </a:rPr>
              <a:t>Data is grouped into two versions for implementation testing and case study:</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Version 1: 14 Celebrities is sponsored by Adidas</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Version 2: Two adidas sponsored Korean celebrities + another eight picked Korean celebrities (based on stage style and popularity)</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5" name="Shape 145"/>
        <p:cNvGrpSpPr/>
        <p:nvPr/>
      </p:nvGrpSpPr>
      <p:grpSpPr>
        <a:xfrm>
          <a:off x="0" y="0"/>
          <a:ext cx="0" cy="0"/>
          <a:chOff x="0" y="0"/>
          <a:chExt cx="0" cy="0"/>
        </a:xfrm>
      </p:grpSpPr>
      <p:sp>
        <p:nvSpPr>
          <p:cNvPr id="146" name="Google Shape;146;p29"/>
          <p:cNvSpPr txBox="1"/>
          <p:nvPr>
            <p:ph type="title"/>
          </p:nvPr>
        </p:nvSpPr>
        <p:spPr>
          <a:xfrm>
            <a:off x="311700" y="724425"/>
            <a:ext cx="8588700" cy="298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Arial"/>
              <a:buNone/>
            </a:pPr>
            <a:r>
              <a:rPr lang="en" sz="3400">
                <a:solidFill>
                  <a:srgbClr val="FFFFFF"/>
                </a:solidFill>
              </a:rPr>
              <a:t>The design goal of the system is to:</a:t>
            </a:r>
            <a:endParaRPr sz="3400">
              <a:solidFill>
                <a:srgbClr val="FFFFFF"/>
              </a:solidFill>
            </a:endParaRPr>
          </a:p>
          <a:p>
            <a:pPr indent="0" lvl="0" marL="0" marR="0" rtl="0" algn="l">
              <a:lnSpc>
                <a:spcPct val="100000"/>
              </a:lnSpc>
              <a:spcBef>
                <a:spcPts val="0"/>
              </a:spcBef>
              <a:spcAft>
                <a:spcPts val="0"/>
              </a:spcAft>
              <a:buClr>
                <a:schemeClr val="dk1"/>
              </a:buClr>
              <a:buSzPts val="1500"/>
              <a:buFont typeface="Arial"/>
              <a:buNone/>
            </a:pPr>
            <a:r>
              <a:t/>
            </a:r>
            <a:endParaRPr sz="3400">
              <a:solidFill>
                <a:srgbClr val="FFFFFF"/>
              </a:solidFill>
            </a:endParaRPr>
          </a:p>
          <a:p>
            <a:pPr indent="-444500" lvl="0" marL="457200" marR="0" rtl="0" algn="l">
              <a:lnSpc>
                <a:spcPct val="100000"/>
              </a:lnSpc>
              <a:spcBef>
                <a:spcPts val="0"/>
              </a:spcBef>
              <a:spcAft>
                <a:spcPts val="0"/>
              </a:spcAft>
              <a:buClr>
                <a:srgbClr val="FFFFFF"/>
              </a:buClr>
              <a:buSzPts val="3400"/>
              <a:buChar char="●"/>
            </a:pPr>
            <a:r>
              <a:rPr lang="en" sz="3400">
                <a:solidFill>
                  <a:srgbClr val="FFFFFF"/>
                </a:solidFill>
              </a:rPr>
              <a:t>Build a computational, data-driven, and generalizable system </a:t>
            </a:r>
            <a:endParaRPr sz="3400">
              <a:solidFill>
                <a:srgbClr val="FFFFFF"/>
              </a:solidFill>
            </a:endParaRPr>
          </a:p>
          <a:p>
            <a:pPr indent="0" lvl="0" marL="914400" marR="0" rtl="0" algn="l">
              <a:lnSpc>
                <a:spcPct val="100000"/>
              </a:lnSpc>
              <a:spcBef>
                <a:spcPts val="0"/>
              </a:spcBef>
              <a:spcAft>
                <a:spcPts val="0"/>
              </a:spcAft>
              <a:buNone/>
            </a:pPr>
            <a:r>
              <a:t/>
            </a:r>
            <a:endParaRPr sz="3400">
              <a:solidFill>
                <a:srgbClr val="FFFFFF"/>
              </a:solidFill>
            </a:endParaRPr>
          </a:p>
          <a:p>
            <a:pPr indent="-444500" lvl="0" marL="457200" marR="0" rtl="0" algn="l">
              <a:lnSpc>
                <a:spcPct val="100000"/>
              </a:lnSpc>
              <a:spcBef>
                <a:spcPts val="0"/>
              </a:spcBef>
              <a:spcAft>
                <a:spcPts val="0"/>
              </a:spcAft>
              <a:buClr>
                <a:srgbClr val="FFFFFF"/>
              </a:buClr>
              <a:buSzPts val="3400"/>
              <a:buChar char="●"/>
            </a:pPr>
            <a:r>
              <a:rPr lang="en" sz="3400">
                <a:solidFill>
                  <a:srgbClr val="FFFFFF"/>
                </a:solidFill>
              </a:rPr>
              <a:t>Support</a:t>
            </a:r>
            <a:r>
              <a:rPr lang="en" sz="3400">
                <a:solidFill>
                  <a:srgbClr val="FFFFFF"/>
                </a:solidFill>
              </a:rPr>
              <a:t> the</a:t>
            </a:r>
            <a:r>
              <a:rPr lang="en" sz="3400">
                <a:solidFill>
                  <a:srgbClr val="FFFFFF"/>
                </a:solidFill>
                <a:highlight>
                  <a:schemeClr val="dk2"/>
                </a:highlight>
              </a:rPr>
              <a:t> business decisions </a:t>
            </a:r>
            <a:r>
              <a:rPr lang="en" sz="3400">
                <a:solidFill>
                  <a:schemeClr val="lt1"/>
                </a:solidFill>
              </a:rPr>
              <a:t>with</a:t>
            </a:r>
            <a:endParaRPr sz="3400">
              <a:solidFill>
                <a:schemeClr val="lt1"/>
              </a:solidFill>
            </a:endParaRPr>
          </a:p>
          <a:p>
            <a:pPr indent="457200" lvl="0" marL="0" marR="0" rtl="0" algn="l">
              <a:lnSpc>
                <a:spcPct val="100000"/>
              </a:lnSpc>
              <a:spcBef>
                <a:spcPts val="0"/>
              </a:spcBef>
              <a:spcAft>
                <a:spcPts val="0"/>
              </a:spcAft>
              <a:buClr>
                <a:schemeClr val="dk1"/>
              </a:buClr>
              <a:buSzPts val="1500"/>
              <a:buFont typeface="Arial"/>
              <a:buNone/>
            </a:pPr>
            <a:r>
              <a:rPr lang="en" sz="3400">
                <a:solidFill>
                  <a:schemeClr val="lt1"/>
                </a:solidFill>
              </a:rPr>
              <a:t>little human intervention</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0"/>
          <p:cNvPicPr preferRelativeResize="0"/>
          <p:nvPr/>
        </p:nvPicPr>
        <p:blipFill>
          <a:blip r:embed="rId3">
            <a:alphaModFix/>
          </a:blip>
          <a:stretch>
            <a:fillRect/>
          </a:stretch>
        </p:blipFill>
        <p:spPr>
          <a:xfrm>
            <a:off x="918576" y="515225"/>
            <a:ext cx="7472199" cy="4569876"/>
          </a:xfrm>
          <a:prstGeom prst="rect">
            <a:avLst/>
          </a:prstGeom>
          <a:noFill/>
          <a:ln>
            <a:noFill/>
          </a:ln>
        </p:spPr>
      </p:pic>
      <p:sp>
        <p:nvSpPr>
          <p:cNvPr id="152" name="Google Shape;152;p30"/>
          <p:cNvSpPr txBox="1"/>
          <p:nvPr>
            <p:ph type="title"/>
          </p:nvPr>
        </p:nvSpPr>
        <p:spPr>
          <a:xfrm>
            <a:off x="130875" y="1889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How the system works: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151027-Globe-Portraits.jpg" id="157" name="Google Shape;157;p31"/>
          <p:cNvPicPr preferRelativeResize="0"/>
          <p:nvPr/>
        </p:nvPicPr>
        <p:blipFill rotWithShape="1">
          <a:blip r:embed="rId3">
            <a:alphaModFix/>
          </a:blip>
          <a:srcRect b="0" l="0" r="0" t="0"/>
          <a:stretch/>
        </p:blipFill>
        <p:spPr>
          <a:xfrm>
            <a:off x="0" y="-2745"/>
            <a:ext cx="9144000" cy="5146247"/>
          </a:xfrm>
          <a:prstGeom prst="rect">
            <a:avLst/>
          </a:prstGeom>
          <a:noFill/>
          <a:ln>
            <a:noFill/>
          </a:ln>
        </p:spPr>
      </p:pic>
      <p:sp>
        <p:nvSpPr>
          <p:cNvPr id="158" name="Google Shape;15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C000"/>
                </a:highlight>
              </a:rPr>
              <a:t>Why </a:t>
            </a:r>
            <a:r>
              <a:rPr lang="en">
                <a:highlight>
                  <a:srgbClr val="FFC000"/>
                </a:highlight>
              </a:rPr>
              <a:t>Text Analytics?</a:t>
            </a:r>
            <a:endParaRPr>
              <a:highlight>
                <a:srgbClr val="FFC000"/>
              </a:highlight>
            </a:endParaRPr>
          </a:p>
          <a:p>
            <a:pPr indent="0" lvl="0" marL="0" marR="0" rtl="0" algn="l">
              <a:lnSpc>
                <a:spcPct val="100000"/>
              </a:lnSpc>
              <a:spcBef>
                <a:spcPts val="0"/>
              </a:spcBef>
              <a:spcAft>
                <a:spcPts val="0"/>
              </a:spcAft>
              <a:buClr>
                <a:schemeClr val="dk1"/>
              </a:buClr>
              <a:buSzPts val="700"/>
              <a:buFont typeface="Arial"/>
              <a:buNone/>
            </a:pPr>
            <a:r>
              <a:t/>
            </a:r>
            <a:endParaRPr>
              <a:highlight>
                <a:srgbClr val="FFC000"/>
              </a:highlight>
            </a:endParaRPr>
          </a:p>
        </p:txBody>
      </p:sp>
      <p:sp>
        <p:nvSpPr>
          <p:cNvPr id="159" name="Google Shape;159;p31"/>
          <p:cNvSpPr txBox="1"/>
          <p:nvPr/>
        </p:nvSpPr>
        <p:spPr>
          <a:xfrm>
            <a:off x="402525" y="1192700"/>
            <a:ext cx="8304300" cy="3801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0" name="Google Shape;160;p31"/>
          <p:cNvSpPr txBox="1"/>
          <p:nvPr/>
        </p:nvSpPr>
        <p:spPr>
          <a:xfrm>
            <a:off x="402525" y="1192700"/>
            <a:ext cx="3578100" cy="1847100"/>
          </a:xfrm>
          <a:prstGeom prst="rect">
            <a:avLst/>
          </a:prstGeom>
          <a:solidFill>
            <a:srgbClr val="FFFFFF"/>
          </a:solid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b="1" lang="en" sz="1600">
                <a:solidFill>
                  <a:srgbClr val="008BFF"/>
                </a:solidFill>
                <a:uFill>
                  <a:noFill/>
                </a:uFill>
                <a:hlinkClick r:id="rId4">
                  <a:extLst>
                    <a:ext uri="{A12FA001-AC4F-418D-AE19-62706E023703}">
                      <ahyp:hlinkClr val="tx"/>
                    </a:ext>
                  </a:extLst>
                </a:hlinkClick>
              </a:rPr>
              <a:t>Text analytics</a:t>
            </a:r>
            <a:r>
              <a:rPr lang="en" sz="1600">
                <a:solidFill>
                  <a:srgbClr val="2B3E51"/>
                </a:solidFill>
              </a:rPr>
              <a:t> is the automated process of </a:t>
            </a:r>
            <a:r>
              <a:rPr b="1" lang="en" sz="1600">
                <a:solidFill>
                  <a:srgbClr val="2B3E51"/>
                </a:solidFill>
              </a:rPr>
              <a:t>translating large volumes of unstructured text into quantitative data to uncover insights</a:t>
            </a:r>
            <a:r>
              <a:rPr lang="en" sz="1600">
                <a:solidFill>
                  <a:srgbClr val="2B3E51"/>
                </a:solidFill>
              </a:rPr>
              <a:t>, trends, and patterns. </a:t>
            </a:r>
            <a:r>
              <a:rPr baseline="30000" lang="en" sz="1600" u="sng">
                <a:solidFill>
                  <a:schemeClr val="hlink"/>
                </a:solidFill>
                <a:hlinkClick action="ppaction://hlinksldjump" r:id="rId5"/>
              </a:rPr>
              <a:t>[18]</a:t>
            </a:r>
            <a:r>
              <a:rPr baseline="30000" lang="en" sz="1600"/>
              <a:t>   </a:t>
            </a:r>
            <a:endParaRPr baseline="30000" sz="1600"/>
          </a:p>
        </p:txBody>
      </p:sp>
      <p:pic>
        <p:nvPicPr>
          <p:cNvPr id="161" name="Google Shape;161;p31"/>
          <p:cNvPicPr preferRelativeResize="0"/>
          <p:nvPr/>
        </p:nvPicPr>
        <p:blipFill>
          <a:blip r:embed="rId6">
            <a:alphaModFix/>
          </a:blip>
          <a:stretch>
            <a:fillRect/>
          </a:stretch>
        </p:blipFill>
        <p:spPr>
          <a:xfrm>
            <a:off x="3980600" y="1192699"/>
            <a:ext cx="4717752" cy="3801598"/>
          </a:xfrm>
          <a:prstGeom prst="rect">
            <a:avLst/>
          </a:prstGeom>
          <a:noFill/>
          <a:ln>
            <a:noFill/>
          </a:ln>
        </p:spPr>
      </p:pic>
      <p:sp>
        <p:nvSpPr>
          <p:cNvPr id="162" name="Google Shape;162;p31"/>
          <p:cNvSpPr txBox="1"/>
          <p:nvPr/>
        </p:nvSpPr>
        <p:spPr>
          <a:xfrm>
            <a:off x="402525" y="3130675"/>
            <a:ext cx="3578100" cy="1743300"/>
          </a:xfrm>
          <a:prstGeom prst="rect">
            <a:avLst/>
          </a:prstGeom>
          <a:solidFill>
            <a:srgbClr val="FFFFFF"/>
          </a:solid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 sz="1500">
                <a:solidFill>
                  <a:srgbClr val="2B3E51"/>
                </a:solidFill>
              </a:rPr>
              <a:t>Combined with data visualization tools or other statistical models, this technique enables companies to understand the story behind the numbers (the transformed text) and make better decisions.</a:t>
            </a:r>
            <a:r>
              <a:rPr baseline="30000" lang="en" sz="1500" u="sng">
                <a:solidFill>
                  <a:schemeClr val="dk2"/>
                </a:solidFill>
                <a:hlinkClick action="ppaction://hlinksldjump" r:id="rId7">
                  <a:extLst>
                    <a:ext uri="{A12FA001-AC4F-418D-AE19-62706E023703}">
                      <ahyp:hlinkClr val="tx"/>
                    </a:ext>
                  </a:extLst>
                </a:hlinkClick>
              </a:rPr>
              <a:t>[18]</a:t>
            </a:r>
            <a:r>
              <a:rPr lang="en" sz="1500">
                <a:solidFill>
                  <a:srgbClr val="2B3E51"/>
                </a:solidFill>
              </a:rPr>
              <a:t> </a:t>
            </a:r>
            <a:endParaRPr baseline="30000"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ph idx="1" type="body"/>
          </p:nvPr>
        </p:nvSpPr>
        <p:spPr>
          <a:xfrm>
            <a:off x="311700" y="1128625"/>
            <a:ext cx="8640900" cy="36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We wanted the models to l</a:t>
            </a:r>
            <a:r>
              <a:rPr lang="en" sz="1800">
                <a:solidFill>
                  <a:schemeClr val="dk1"/>
                </a:solidFill>
              </a:rPr>
              <a:t>ook at the conversations between celebrities’ fans to capture different cultural patterns buried in the unstructured text data. </a:t>
            </a:r>
            <a:endParaRPr sz="1800">
              <a:solidFill>
                <a:schemeClr val="dk1"/>
              </a:solidFill>
            </a:endParaRPr>
          </a:p>
          <a:p>
            <a:pPr indent="0" lvl="0" marL="0" rtl="0" algn="l">
              <a:spcBef>
                <a:spcPts val="1000"/>
              </a:spcBef>
              <a:spcAft>
                <a:spcPts val="0"/>
              </a:spcAft>
              <a:buNone/>
            </a:pPr>
            <a:r>
              <a:t/>
            </a:r>
            <a:endParaRPr sz="1800">
              <a:solidFill>
                <a:schemeClr val="dk1"/>
              </a:solidFill>
            </a:endParaRPr>
          </a:p>
          <a:p>
            <a:pPr indent="0" lvl="0" marL="0" rtl="0" algn="l">
              <a:lnSpc>
                <a:spcPct val="100000"/>
              </a:lnSpc>
              <a:spcBef>
                <a:spcPts val="1000"/>
              </a:spcBef>
              <a:spcAft>
                <a:spcPts val="0"/>
              </a:spcAft>
              <a:buNone/>
            </a:pPr>
            <a:r>
              <a:rPr lang="en" sz="1800">
                <a:solidFill>
                  <a:schemeClr val="dk1"/>
                </a:solidFill>
              </a:rPr>
              <a:t>It helps our business to have a better understanding of:</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 how similar the way fans/users talk about the influencers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 the type of customers each influencers can reach</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 similarity and dissimilarity of language habits between the customer segments</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 how the fans view the influencers</a:t>
            </a:r>
            <a:endParaRPr sz="1800">
              <a:solidFill>
                <a:schemeClr val="dk1"/>
              </a:solidFill>
            </a:endParaRPr>
          </a:p>
          <a:p>
            <a:pPr indent="0" lvl="0" marL="0" rtl="0" algn="l">
              <a:lnSpc>
                <a:spcPct val="100000"/>
              </a:lnSpc>
              <a:spcBef>
                <a:spcPts val="100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2B3E51"/>
              </a:solidFill>
            </a:endParaRPr>
          </a:p>
          <a:p>
            <a:pPr indent="0" lvl="0" marL="0" rtl="0" algn="l">
              <a:spcBef>
                <a:spcPts val="0"/>
              </a:spcBef>
              <a:spcAft>
                <a:spcPts val="0"/>
              </a:spcAft>
              <a:buClr>
                <a:schemeClr val="dk1"/>
              </a:buClr>
              <a:buSzPts val="1100"/>
              <a:buFont typeface="Arial"/>
              <a:buNone/>
            </a:pPr>
            <a:r>
              <a:t/>
            </a:r>
            <a:endParaRPr>
              <a:solidFill>
                <a:srgbClr val="2B3E51"/>
              </a:solidFill>
            </a:endParaRPr>
          </a:p>
        </p:txBody>
      </p:sp>
      <p:sp>
        <p:nvSpPr>
          <p:cNvPr id="168" name="Google Shape;168;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C000"/>
                </a:highlight>
              </a:rPr>
              <a:t>How Text Analytics benefits business analysis?</a:t>
            </a:r>
            <a:endParaRPr>
              <a:highlight>
                <a:srgbClr val="FFC000"/>
              </a:highlight>
            </a:endParaRPr>
          </a:p>
          <a:p>
            <a:pPr indent="0" lvl="0" marL="0" rtl="0" algn="l">
              <a:spcBef>
                <a:spcPts val="0"/>
              </a:spcBef>
              <a:spcAft>
                <a:spcPts val="0"/>
              </a:spcAft>
              <a:buClr>
                <a:schemeClr val="dk1"/>
              </a:buClr>
              <a:buSzPts val="700"/>
              <a:buFont typeface="Arial"/>
              <a:buNone/>
            </a:pPr>
            <a:r>
              <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idx="1" type="body"/>
          </p:nvPr>
        </p:nvSpPr>
        <p:spPr>
          <a:xfrm>
            <a:off x="311700" y="1128625"/>
            <a:ext cx="8373900" cy="11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B3E51"/>
                </a:solidFill>
              </a:rPr>
              <a:t>We conducted research and experiments on </a:t>
            </a:r>
            <a:r>
              <a:rPr lang="en" sz="1600" u="sng">
                <a:solidFill>
                  <a:schemeClr val="hlink"/>
                </a:solidFill>
                <a:hlinkClick action="ppaction://hlinksldjump" r:id="rId3"/>
              </a:rPr>
              <a:t>a list of techniques</a:t>
            </a:r>
            <a:r>
              <a:rPr lang="en" sz="1600">
                <a:solidFill>
                  <a:srgbClr val="2B3E51"/>
                </a:solidFill>
              </a:rPr>
              <a:t> that are popular in the academic literature and business applications, and we selected the following two models to our decision support system based on performance and computational speed.</a:t>
            </a:r>
            <a:endParaRPr sz="1600">
              <a:solidFill>
                <a:srgbClr val="2B3E51"/>
              </a:solidFill>
            </a:endParaRPr>
          </a:p>
          <a:p>
            <a:pPr indent="0" lvl="0" marL="0" rtl="0" algn="l">
              <a:spcBef>
                <a:spcPts val="0"/>
              </a:spcBef>
              <a:spcAft>
                <a:spcPts val="0"/>
              </a:spcAft>
              <a:buNone/>
            </a:pPr>
            <a:r>
              <a:t/>
            </a:r>
            <a:endParaRPr>
              <a:solidFill>
                <a:srgbClr val="2B3E51"/>
              </a:solidFill>
            </a:endParaRPr>
          </a:p>
          <a:p>
            <a:pPr indent="0" lvl="0" marL="0" rtl="0" algn="l">
              <a:spcBef>
                <a:spcPts val="0"/>
              </a:spcBef>
              <a:spcAft>
                <a:spcPts val="0"/>
              </a:spcAft>
              <a:buNone/>
            </a:pPr>
            <a:r>
              <a:t/>
            </a:r>
            <a:endParaRPr>
              <a:solidFill>
                <a:srgbClr val="2B3E51"/>
              </a:solidFill>
            </a:endParaRPr>
          </a:p>
        </p:txBody>
      </p:sp>
      <p:grpSp>
        <p:nvGrpSpPr>
          <p:cNvPr id="174" name="Google Shape;174;p33"/>
          <p:cNvGrpSpPr/>
          <p:nvPr/>
        </p:nvGrpSpPr>
        <p:grpSpPr>
          <a:xfrm>
            <a:off x="360236" y="3285875"/>
            <a:ext cx="7339034" cy="643500"/>
            <a:chOff x="1593000" y="2322568"/>
            <a:chExt cx="5957975" cy="643500"/>
          </a:xfrm>
        </p:grpSpPr>
        <p:sp>
          <p:nvSpPr>
            <p:cNvPr id="175" name="Google Shape;175;p33"/>
            <p:cNvSpPr/>
            <p:nvPr/>
          </p:nvSpPr>
          <p:spPr>
            <a:xfrm>
              <a:off x="3728375" y="2322568"/>
              <a:ext cx="3822600" cy="6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p:nvPr/>
          </p:nvSpPr>
          <p:spPr>
            <a:xfrm flipH="1">
              <a:off x="2283025" y="2322575"/>
              <a:ext cx="1844400" cy="642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p:nvPr/>
          </p:nvSpPr>
          <p:spPr>
            <a:xfrm rot="-5400000">
              <a:off x="3501574" y="1934671"/>
              <a:ext cx="643356" cy="1419149"/>
            </a:xfrm>
            <a:prstGeom prst="flowChartOffpageConnector">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p:nvPr/>
          </p:nvSpPr>
          <p:spPr>
            <a:xfrm>
              <a:off x="1593000" y="2322575"/>
              <a:ext cx="690000" cy="642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80" name="Google Shape;180;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Sentence embeddings</a:t>
              </a:r>
              <a:endParaRPr sz="1100">
                <a:solidFill>
                  <a:srgbClr val="A72A1E"/>
                </a:solidFill>
                <a:latin typeface="Roboto"/>
                <a:ea typeface="Roboto"/>
                <a:cs typeface="Roboto"/>
                <a:sym typeface="Roboto"/>
              </a:endParaRPr>
            </a:p>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BERT based, state of the art model </a:t>
              </a:r>
              <a:endParaRPr sz="1100">
                <a:solidFill>
                  <a:srgbClr val="A72A1E"/>
                </a:solidFill>
                <a:latin typeface="Roboto"/>
                <a:ea typeface="Roboto"/>
                <a:cs typeface="Roboto"/>
                <a:sym typeface="Roboto"/>
              </a:endParaRPr>
            </a:p>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10+ pre-trained models from billions of words</a:t>
              </a:r>
              <a:endParaRPr sz="1100">
                <a:solidFill>
                  <a:srgbClr val="A72A1E"/>
                </a:solidFill>
                <a:latin typeface="Roboto"/>
                <a:ea typeface="Roboto"/>
                <a:cs typeface="Roboto"/>
                <a:sym typeface="Roboto"/>
              </a:endParaRPr>
            </a:p>
          </p:txBody>
        </p:sp>
      </p:grpSp>
      <p:grpSp>
        <p:nvGrpSpPr>
          <p:cNvPr id="181" name="Google Shape;181;p33"/>
          <p:cNvGrpSpPr/>
          <p:nvPr/>
        </p:nvGrpSpPr>
        <p:grpSpPr>
          <a:xfrm>
            <a:off x="360394" y="2504716"/>
            <a:ext cx="7339034" cy="643500"/>
            <a:chOff x="1593000" y="2322568"/>
            <a:chExt cx="5957975" cy="643500"/>
          </a:xfrm>
        </p:grpSpPr>
        <p:sp>
          <p:nvSpPr>
            <p:cNvPr id="182" name="Google Shape;182;p33"/>
            <p:cNvSpPr/>
            <p:nvPr/>
          </p:nvSpPr>
          <p:spPr>
            <a:xfrm>
              <a:off x="3728375" y="2322568"/>
              <a:ext cx="3822600" cy="6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flipH="1">
              <a:off x="2283025" y="2322575"/>
              <a:ext cx="1844400" cy="642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rot="-5400000">
              <a:off x="3501574" y="1934671"/>
              <a:ext cx="643356" cy="1419149"/>
            </a:xfrm>
            <a:prstGeom prst="flowChartOffpageConnector">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2344286" y="2396376"/>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Word2vec + TF-IDF</a:t>
              </a:r>
              <a:r>
                <a:rPr baseline="30000" lang="en" sz="1200" u="sng">
                  <a:solidFill>
                    <a:schemeClr val="hlink"/>
                  </a:solidFill>
                  <a:latin typeface="Roboto Medium"/>
                  <a:ea typeface="Roboto Medium"/>
                  <a:cs typeface="Roboto Medium"/>
                  <a:sym typeface="Roboto Medium"/>
                  <a:hlinkClick action="ppaction://hlinksldjump" r:id="rId4"/>
                </a:rPr>
                <a:t>[9]</a:t>
              </a:r>
              <a:endParaRPr baseline="30000" sz="1200">
                <a:solidFill>
                  <a:srgbClr val="FFFFFF"/>
                </a:solidFill>
                <a:latin typeface="Roboto"/>
                <a:ea typeface="Roboto"/>
                <a:cs typeface="Roboto"/>
                <a:sym typeface="Roboto"/>
              </a:endParaRPr>
            </a:p>
          </p:txBody>
        </p:sp>
        <p:sp>
          <p:nvSpPr>
            <p:cNvPr id="186" name="Google Shape;186;p3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a:off x="1593000" y="2322575"/>
              <a:ext cx="690000" cy="642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88" name="Google Shape;188;p3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Word embeddings</a:t>
              </a:r>
              <a:endParaRPr sz="1100">
                <a:solidFill>
                  <a:srgbClr val="A72A1E"/>
                </a:solidFill>
                <a:latin typeface="Roboto"/>
                <a:ea typeface="Roboto"/>
                <a:cs typeface="Roboto"/>
                <a:sym typeface="Roboto"/>
              </a:endParaRPr>
            </a:p>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Vectors of numeric representations of words</a:t>
              </a:r>
              <a:endParaRPr sz="1100">
                <a:solidFill>
                  <a:srgbClr val="A72A1E"/>
                </a:solidFill>
                <a:latin typeface="Roboto"/>
                <a:ea typeface="Roboto"/>
                <a:cs typeface="Roboto"/>
                <a:sym typeface="Roboto"/>
              </a:endParaRPr>
            </a:p>
            <a:p>
              <a:pPr indent="-298450" lvl="0" marL="457200" rtl="0" algn="l">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Self-trained model</a:t>
              </a:r>
              <a:endParaRPr sz="1100">
                <a:solidFill>
                  <a:srgbClr val="A72A1E"/>
                </a:solidFill>
                <a:latin typeface="Roboto"/>
                <a:ea typeface="Roboto"/>
                <a:cs typeface="Roboto"/>
                <a:sym typeface="Roboto"/>
              </a:endParaRPr>
            </a:p>
          </p:txBody>
        </p:sp>
      </p:grpSp>
      <p:sp>
        <p:nvSpPr>
          <p:cNvPr id="189" name="Google Shape;189;p33"/>
          <p:cNvSpPr/>
          <p:nvPr/>
        </p:nvSpPr>
        <p:spPr>
          <a:xfrm>
            <a:off x="1183814" y="3363258"/>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Sentence_Transformers</a:t>
            </a:r>
            <a:endParaRPr sz="1200">
              <a:solidFill>
                <a:srgbClr val="FFFFFF"/>
              </a:solidFill>
              <a:latin typeface="Roboto"/>
              <a:ea typeface="Roboto"/>
              <a:cs typeface="Roboto"/>
              <a:sym typeface="Roboto"/>
            </a:endParaRPr>
          </a:p>
        </p:txBody>
      </p:sp>
      <p:sp>
        <p:nvSpPr>
          <p:cNvPr id="190" name="Google Shape;19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C000"/>
                </a:highlight>
              </a:rPr>
              <a:t>The Models in Our Decision Support System</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“Embedding” : A Task-specific Dictionary</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a:p>
            <a:pPr indent="0" lvl="0" marL="0" marR="0" rtl="0" algn="l">
              <a:lnSpc>
                <a:spcPct val="100000"/>
              </a:lnSpc>
              <a:spcBef>
                <a:spcPts val="0"/>
              </a:spcBef>
              <a:spcAft>
                <a:spcPts val="0"/>
              </a:spcAft>
              <a:buClr>
                <a:schemeClr val="dk1"/>
              </a:buClr>
              <a:buSzPts val="700"/>
              <a:buFont typeface="Arial"/>
              <a:buNone/>
            </a:pPr>
            <a:r>
              <a:t/>
            </a:r>
            <a:endParaRPr>
              <a:highlight>
                <a:srgbClr val="FFC000"/>
              </a:highlight>
            </a:endParaRPr>
          </a:p>
        </p:txBody>
      </p:sp>
      <p:sp>
        <p:nvSpPr>
          <p:cNvPr id="196" name="Google Shape;196;p34"/>
          <p:cNvSpPr txBox="1"/>
          <p:nvPr/>
        </p:nvSpPr>
        <p:spPr>
          <a:xfrm>
            <a:off x="304025" y="1204825"/>
            <a:ext cx="8343000" cy="3227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SzPts val="1700"/>
              <a:buChar char="●"/>
            </a:pPr>
            <a:r>
              <a:rPr lang="en" sz="1700">
                <a:highlight>
                  <a:srgbClr val="FFFFFF"/>
                </a:highlight>
              </a:rPr>
              <a:t>In the context of machine learning, an </a:t>
            </a:r>
            <a:r>
              <a:rPr b="1" lang="en" sz="1700">
                <a:highlight>
                  <a:srgbClr val="FFFFFF"/>
                </a:highlight>
              </a:rPr>
              <a:t>embedding is a low-dimensional, learned continuous vector representation of discrete variables</a:t>
            </a:r>
            <a:r>
              <a:rPr lang="en" sz="1700">
                <a:highlight>
                  <a:srgbClr val="FFFFFF"/>
                </a:highlight>
              </a:rPr>
              <a:t> into which you can translate high-dimensional vectors.</a:t>
            </a:r>
            <a:r>
              <a:rPr baseline="30000" lang="en" sz="1700" u="sng">
                <a:solidFill>
                  <a:schemeClr val="hlink"/>
                </a:solidFill>
                <a:highlight>
                  <a:srgbClr val="FFFFFF"/>
                </a:highlight>
                <a:hlinkClick action="ppaction://hlinksldjump" r:id="rId3"/>
              </a:rPr>
              <a:t>[8]</a:t>
            </a:r>
            <a:r>
              <a:rPr lang="en" sz="1700">
                <a:highlight>
                  <a:srgbClr val="FFFFFF"/>
                </a:highlight>
              </a:rPr>
              <a:t> </a:t>
            </a:r>
            <a:endParaRPr sz="1700">
              <a:highlight>
                <a:srgbClr val="FFFFFF"/>
              </a:highlight>
            </a:endParaRPr>
          </a:p>
          <a:p>
            <a:pPr indent="0" lvl="0" marL="457200" marR="0" rtl="0" algn="l">
              <a:lnSpc>
                <a:spcPct val="115000"/>
              </a:lnSpc>
              <a:spcBef>
                <a:spcPts val="0"/>
              </a:spcBef>
              <a:spcAft>
                <a:spcPts val="0"/>
              </a:spcAft>
              <a:buNone/>
            </a:pPr>
            <a:r>
              <a:t/>
            </a:r>
            <a:endParaRPr sz="1700">
              <a:highlight>
                <a:srgbClr val="FFFFFF"/>
              </a:highlight>
            </a:endParaRPr>
          </a:p>
          <a:p>
            <a:pPr indent="-336550" lvl="0" marL="457200" marR="0" rtl="0" algn="l">
              <a:lnSpc>
                <a:spcPct val="115000"/>
              </a:lnSpc>
              <a:spcBef>
                <a:spcPts val="0"/>
              </a:spcBef>
              <a:spcAft>
                <a:spcPts val="0"/>
              </a:spcAft>
              <a:buSzPts val="1700"/>
              <a:buChar char="●"/>
            </a:pPr>
            <a:r>
              <a:rPr lang="en" sz="1700">
                <a:highlight>
                  <a:srgbClr val="FFFFFF"/>
                </a:highlight>
              </a:rPr>
              <a:t>Generally, embeddings make ML models more efficient and easier to work with, and can be used with other models as well. </a:t>
            </a:r>
            <a:endParaRPr sz="1700">
              <a:highlight>
                <a:srgbClr val="FFFFFF"/>
              </a:highlight>
            </a:endParaRPr>
          </a:p>
          <a:p>
            <a:pPr indent="0" lvl="0" marL="457200" marR="0" rtl="0" algn="l">
              <a:lnSpc>
                <a:spcPct val="115000"/>
              </a:lnSpc>
              <a:spcBef>
                <a:spcPts val="0"/>
              </a:spcBef>
              <a:spcAft>
                <a:spcPts val="0"/>
              </a:spcAft>
              <a:buNone/>
            </a:pPr>
            <a:r>
              <a:t/>
            </a:r>
            <a:endParaRPr sz="1700">
              <a:highlight>
                <a:srgbClr val="FFFFFF"/>
              </a:highlight>
            </a:endParaRPr>
          </a:p>
          <a:p>
            <a:pPr indent="-336550" lvl="0" marL="457200" rtl="0" algn="l">
              <a:spcBef>
                <a:spcPts val="0"/>
              </a:spcBef>
              <a:spcAft>
                <a:spcPts val="0"/>
              </a:spcAft>
              <a:buClr>
                <a:schemeClr val="dk1"/>
              </a:buClr>
              <a:buSzPts val="1700"/>
              <a:buChar char="●"/>
            </a:pPr>
            <a:r>
              <a:rPr lang="en" sz="1700">
                <a:solidFill>
                  <a:schemeClr val="dk1"/>
                </a:solidFill>
              </a:rPr>
              <a:t>For example, when applied to text, we can learn the semantic meaning of a word by observing what other words it frequently appears next to. And then we can generate a list of embeddings, which can be seen as a task-specific dictionary.</a:t>
            </a:r>
            <a:endParaRPr sz="1700">
              <a:highlight>
                <a:srgbClr val="FFFFFF"/>
              </a:highlight>
            </a:endParaRPr>
          </a:p>
          <a:p>
            <a:pPr indent="0" lvl="0" marL="0" marR="0" rtl="0" algn="l">
              <a:lnSpc>
                <a:spcPct val="115000"/>
              </a:lnSpc>
              <a:spcBef>
                <a:spcPts val="0"/>
              </a:spcBef>
              <a:spcAft>
                <a:spcPts val="0"/>
              </a:spcAft>
              <a:buClr>
                <a:schemeClr val="dk1"/>
              </a:buClr>
              <a:buSzPts val="1100"/>
              <a:buFont typeface="Arial"/>
              <a:buNone/>
            </a:pPr>
            <a:r>
              <a:t/>
            </a:r>
            <a:endParaRPr sz="1700">
              <a:highlight>
                <a:srgbClr val="FFFFFF"/>
              </a:highlight>
            </a:endParaRPr>
          </a:p>
          <a:p>
            <a:pPr indent="0" lvl="0" marL="0" marR="0" rtl="0" algn="l">
              <a:lnSpc>
                <a:spcPct val="115000"/>
              </a:lnSpc>
              <a:spcBef>
                <a:spcPts val="0"/>
              </a:spcBef>
              <a:spcAft>
                <a:spcPts val="0"/>
              </a:spcAft>
              <a:buClr>
                <a:schemeClr val="dk1"/>
              </a:buClr>
              <a:buSzPts val="1100"/>
              <a:buFont typeface="Arial"/>
              <a:buNone/>
            </a:pPr>
            <a:r>
              <a:t/>
            </a:r>
            <a:endParaRPr sz="700">
              <a:highlight>
                <a:srgbClr val="FFFFFF"/>
              </a:highlight>
            </a:endParaRPr>
          </a:p>
          <a:p>
            <a:pPr indent="0" lvl="0" marL="0" marR="0" rtl="0" algn="l">
              <a:lnSpc>
                <a:spcPct val="115000"/>
              </a:lnSpc>
              <a:spcBef>
                <a:spcPts val="0"/>
              </a:spcBef>
              <a:spcAft>
                <a:spcPts val="0"/>
              </a:spcAft>
              <a:buClr>
                <a:schemeClr val="dk1"/>
              </a:buClr>
              <a:buSzPts val="1100"/>
              <a:buFont typeface="Arial"/>
              <a:buNone/>
            </a:pPr>
            <a:r>
              <a:t/>
            </a:r>
            <a:endParaRPr sz="1700">
              <a:highlight>
                <a:srgbClr val="FFFFFF"/>
              </a:highlight>
            </a:endParaRPr>
          </a:p>
          <a:p>
            <a:pPr indent="0" lvl="0" marL="0" marR="0" rtl="0" algn="l">
              <a:lnSpc>
                <a:spcPct val="115000"/>
              </a:lnSpc>
              <a:spcBef>
                <a:spcPts val="0"/>
              </a:spcBef>
              <a:spcAft>
                <a:spcPts val="0"/>
              </a:spcAft>
              <a:buNone/>
            </a:pPr>
            <a:r>
              <a:t/>
            </a:r>
            <a:endParaRPr sz="1700">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and Cosine Similarity</a:t>
            </a:r>
            <a:endParaRPr baseline="30000">
              <a:highlight>
                <a:srgbClr val="FFC000"/>
              </a:highlight>
            </a:endParaRPr>
          </a:p>
        </p:txBody>
      </p:sp>
      <p:pic>
        <p:nvPicPr>
          <p:cNvPr id="202" name="Google Shape;202;p35"/>
          <p:cNvPicPr preferRelativeResize="0"/>
          <p:nvPr/>
        </p:nvPicPr>
        <p:blipFill>
          <a:blip r:embed="rId3">
            <a:alphaModFix/>
          </a:blip>
          <a:stretch>
            <a:fillRect/>
          </a:stretch>
        </p:blipFill>
        <p:spPr>
          <a:xfrm>
            <a:off x="122150" y="3020600"/>
            <a:ext cx="5471275" cy="1721075"/>
          </a:xfrm>
          <a:prstGeom prst="rect">
            <a:avLst/>
          </a:prstGeom>
          <a:noFill/>
          <a:ln>
            <a:noFill/>
          </a:ln>
        </p:spPr>
      </p:pic>
      <p:sp>
        <p:nvSpPr>
          <p:cNvPr id="203" name="Google Shape;203;p35"/>
          <p:cNvSpPr txBox="1"/>
          <p:nvPr/>
        </p:nvSpPr>
        <p:spPr>
          <a:xfrm>
            <a:off x="401825" y="1125150"/>
            <a:ext cx="7665000" cy="129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600">
                <a:solidFill>
                  <a:srgbClr val="2B3E51"/>
                </a:solidFill>
              </a:rPr>
              <a:t>Word2Vec is an algorithm that accepts text corpus as an input and outputs numerical representations for each word</a:t>
            </a:r>
            <a:endParaRPr sz="1600">
              <a:solidFill>
                <a:srgbClr val="2B3E51"/>
              </a:solidFill>
            </a:endParaRPr>
          </a:p>
          <a:p>
            <a:pPr indent="-330200" lvl="0" marL="457200" rtl="0" algn="l">
              <a:spcBef>
                <a:spcPts val="1000"/>
              </a:spcBef>
              <a:spcAft>
                <a:spcPts val="1000"/>
              </a:spcAft>
              <a:buClr>
                <a:srgbClr val="292929"/>
              </a:buClr>
              <a:buSzPts val="1600"/>
              <a:buFont typeface="Georgia"/>
              <a:buChar char="●"/>
            </a:pPr>
            <a:r>
              <a:rPr lang="en" sz="1600">
                <a:solidFill>
                  <a:srgbClr val="2B3E51"/>
                </a:solidFill>
              </a:rPr>
              <a:t>Cosine similarity is a metric used to measure how similar the documents are irrespective of their size. </a:t>
            </a:r>
            <a:endParaRPr sz="1600">
              <a:solidFill>
                <a:srgbClr val="292929"/>
              </a:solidFill>
              <a:highlight>
                <a:srgbClr val="FFFFFF"/>
              </a:highlight>
              <a:latin typeface="Georgia"/>
              <a:ea typeface="Georgia"/>
              <a:cs typeface="Georgia"/>
              <a:sym typeface="Georgia"/>
            </a:endParaRPr>
          </a:p>
        </p:txBody>
      </p:sp>
      <p:pic>
        <p:nvPicPr>
          <p:cNvPr id="204" name="Google Shape;204;p35"/>
          <p:cNvPicPr preferRelativeResize="0"/>
          <p:nvPr/>
        </p:nvPicPr>
        <p:blipFill>
          <a:blip r:embed="rId4">
            <a:alphaModFix/>
          </a:blip>
          <a:stretch>
            <a:fillRect/>
          </a:stretch>
        </p:blipFill>
        <p:spPr>
          <a:xfrm>
            <a:off x="5593425" y="2346775"/>
            <a:ext cx="3234672" cy="2543850"/>
          </a:xfrm>
          <a:prstGeom prst="rect">
            <a:avLst/>
          </a:prstGeom>
          <a:noFill/>
          <a:ln>
            <a:noFill/>
          </a:ln>
        </p:spPr>
      </p:pic>
      <p:sp>
        <p:nvSpPr>
          <p:cNvPr id="205" name="Google Shape;205;p35"/>
          <p:cNvSpPr txBox="1"/>
          <p:nvPr/>
        </p:nvSpPr>
        <p:spPr>
          <a:xfrm>
            <a:off x="2279275" y="2762625"/>
            <a:ext cx="14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Word2vec</a:t>
            </a:r>
            <a:endParaRPr b="1"/>
          </a:p>
        </p:txBody>
      </p:sp>
      <p:sp>
        <p:nvSpPr>
          <p:cNvPr id="206" name="Google Shape;206;p35"/>
          <p:cNvSpPr txBox="1"/>
          <p:nvPr/>
        </p:nvSpPr>
        <p:spPr>
          <a:xfrm>
            <a:off x="275200" y="4707475"/>
            <a:ext cx="645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Source: </a:t>
            </a:r>
            <a:r>
              <a:rPr lang="en" sz="800" u="sng">
                <a:solidFill>
                  <a:srgbClr val="0000FF"/>
                </a:solidFill>
                <a:hlinkClick r:id="rId5">
                  <a:extLst>
                    <a:ext uri="{A12FA001-AC4F-418D-AE19-62706E023703}">
                      <ahyp:hlinkClr val="tx"/>
                    </a:ext>
                  </a:extLst>
                </a:hlinkClick>
              </a:rPr>
              <a:t>https://jalammar.github.io/illustrated-word2vec/</a:t>
            </a:r>
            <a:r>
              <a:rPr lang="en" sz="800"/>
              <a:t> </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The Dictionary</a:t>
            </a:r>
            <a:r>
              <a:rPr lang="en">
                <a:highlight>
                  <a:srgbClr val="FFC000"/>
                </a:highlight>
              </a:rPr>
              <a:t> Captures Semantic Meaning</a:t>
            </a:r>
            <a:endParaRPr>
              <a:highlight>
                <a:srgbClr val="FFC000"/>
              </a:highlight>
            </a:endParaRPr>
          </a:p>
        </p:txBody>
      </p:sp>
      <p:pic>
        <p:nvPicPr>
          <p:cNvPr id="212" name="Google Shape;212;p36"/>
          <p:cNvPicPr preferRelativeResize="0"/>
          <p:nvPr/>
        </p:nvPicPr>
        <p:blipFill>
          <a:blip r:embed="rId3">
            <a:alphaModFix/>
          </a:blip>
          <a:stretch>
            <a:fillRect/>
          </a:stretch>
        </p:blipFill>
        <p:spPr>
          <a:xfrm>
            <a:off x="2521590" y="2028450"/>
            <a:ext cx="4100825" cy="1860925"/>
          </a:xfrm>
          <a:prstGeom prst="rect">
            <a:avLst/>
          </a:prstGeom>
          <a:noFill/>
          <a:ln>
            <a:noFill/>
          </a:ln>
        </p:spPr>
      </p:pic>
      <p:sp>
        <p:nvSpPr>
          <p:cNvPr id="213" name="Google Shape;213;p36"/>
          <p:cNvSpPr txBox="1"/>
          <p:nvPr/>
        </p:nvSpPr>
        <p:spPr>
          <a:xfrm>
            <a:off x="531925" y="3965750"/>
            <a:ext cx="8022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resulting vector from "king-man+woman" doesn't exactly equal "queen", but "queen" is the closest word to it from the 400,000 word embeddings in this collection.</a:t>
            </a:r>
            <a:r>
              <a:rPr baseline="30000" lang="en" sz="1800" u="sng">
                <a:solidFill>
                  <a:schemeClr val="hlink"/>
                </a:solidFill>
                <a:hlinkClick action="ppaction://hlinksldjump" r:id="rId4"/>
              </a:rPr>
              <a:t>[1]</a:t>
            </a:r>
            <a:endParaRPr baseline="30000" sz="1800"/>
          </a:p>
        </p:txBody>
      </p:sp>
      <p:sp>
        <p:nvSpPr>
          <p:cNvPr id="214" name="Google Shape;214;p36"/>
          <p:cNvSpPr txBox="1"/>
          <p:nvPr/>
        </p:nvSpPr>
        <p:spPr>
          <a:xfrm>
            <a:off x="531925" y="1322538"/>
            <a:ext cx="53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famous example of the concept of analogy: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Analogy for Our Case</a:t>
            </a:r>
            <a:endParaRPr>
              <a:highlight>
                <a:srgbClr val="FFC000"/>
              </a:highlight>
            </a:endParaRPr>
          </a:p>
        </p:txBody>
      </p:sp>
      <p:pic>
        <p:nvPicPr>
          <p:cNvPr id="220" name="Google Shape;220;p37"/>
          <p:cNvPicPr preferRelativeResize="0"/>
          <p:nvPr/>
        </p:nvPicPr>
        <p:blipFill>
          <a:blip r:embed="rId3">
            <a:alphaModFix/>
          </a:blip>
          <a:stretch>
            <a:fillRect/>
          </a:stretch>
        </p:blipFill>
        <p:spPr>
          <a:xfrm>
            <a:off x="3798150" y="1017725"/>
            <a:ext cx="5034151" cy="3751645"/>
          </a:xfrm>
          <a:prstGeom prst="rect">
            <a:avLst/>
          </a:prstGeom>
          <a:noFill/>
          <a:ln>
            <a:noFill/>
          </a:ln>
        </p:spPr>
      </p:pic>
      <p:sp>
        <p:nvSpPr>
          <p:cNvPr id="221" name="Google Shape;221;p37"/>
          <p:cNvSpPr txBox="1"/>
          <p:nvPr/>
        </p:nvSpPr>
        <p:spPr>
          <a:xfrm>
            <a:off x="412450" y="1076225"/>
            <a:ext cx="3251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We can clearly perceive that the users talked about Naeun Son and BlackPink in a more similar way.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can use this information to find :</a:t>
            </a:r>
            <a:endParaRPr sz="1800"/>
          </a:p>
          <a:p>
            <a:pPr indent="-342900" lvl="0" marL="457200" rtl="0" algn="l">
              <a:spcBef>
                <a:spcPts val="0"/>
              </a:spcBef>
              <a:spcAft>
                <a:spcPts val="0"/>
              </a:spcAft>
              <a:buSzPts val="1800"/>
              <a:buChar char="●"/>
            </a:pPr>
            <a:r>
              <a:rPr lang="en" sz="1800"/>
              <a:t>overlaps among the users’ culture</a:t>
            </a:r>
            <a:endParaRPr sz="1800"/>
          </a:p>
          <a:p>
            <a:pPr indent="-342900" lvl="0" marL="457200" rtl="0" algn="l">
              <a:spcBef>
                <a:spcPts val="0"/>
              </a:spcBef>
              <a:spcAft>
                <a:spcPts val="0"/>
              </a:spcAft>
              <a:buSzPts val="1800"/>
              <a:buChar char="●"/>
            </a:pPr>
            <a:r>
              <a:rPr lang="en" sz="1800"/>
              <a:t>specific groups of customers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0"/>
          <p:cNvSpPr txBox="1"/>
          <p:nvPr>
            <p:ph type="title"/>
          </p:nvPr>
        </p:nvSpPr>
        <p:spPr>
          <a:xfrm>
            <a:off x="464100" y="2045225"/>
            <a:ext cx="2787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75"/>
              <a:buFont typeface="Arial"/>
              <a:buNone/>
            </a:pPr>
            <a:r>
              <a:rPr b="1" i="0" lang="en" sz="5500" u="none" cap="none" strike="noStrike">
                <a:solidFill>
                  <a:srgbClr val="FFFFFF"/>
                </a:solidFill>
                <a:latin typeface="Arial"/>
                <a:ea typeface="Arial"/>
                <a:cs typeface="Arial"/>
                <a:sym typeface="Arial"/>
              </a:rPr>
              <a:t>Agenda</a:t>
            </a:r>
            <a:endParaRPr/>
          </a:p>
        </p:txBody>
      </p:sp>
      <p:sp>
        <p:nvSpPr>
          <p:cNvPr id="77" name="Google Shape;77;p20"/>
          <p:cNvSpPr txBox="1"/>
          <p:nvPr>
            <p:ph idx="1" type="subTitle"/>
          </p:nvPr>
        </p:nvSpPr>
        <p:spPr>
          <a:xfrm>
            <a:off x="4621125" y="311425"/>
            <a:ext cx="4458300" cy="4259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Business Motivation</a:t>
            </a:r>
            <a:endParaRPr sz="1900">
              <a:solidFill>
                <a:srgbClr val="FFFFFF"/>
              </a:solidFill>
            </a:endParaRPr>
          </a:p>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Model Design  &amp; Implementation</a:t>
            </a:r>
            <a:endParaRPr sz="1900">
              <a:solidFill>
                <a:srgbClr val="FFFFFF"/>
              </a:solidFill>
            </a:endParaRPr>
          </a:p>
          <a:p>
            <a:pPr indent="-311150" lvl="1" marL="914400" marR="0" rtl="0" algn="l">
              <a:lnSpc>
                <a:spcPct val="150000"/>
              </a:lnSpc>
              <a:spcBef>
                <a:spcPts val="0"/>
              </a:spcBef>
              <a:spcAft>
                <a:spcPts val="0"/>
              </a:spcAft>
              <a:buClr>
                <a:srgbClr val="FFFFFF"/>
              </a:buClr>
              <a:buSzPts val="1300"/>
              <a:buChar char="○"/>
            </a:pPr>
            <a:r>
              <a:rPr lang="en" sz="1300"/>
              <a:t>Text Analysis</a:t>
            </a:r>
            <a:endParaRPr sz="1300"/>
          </a:p>
          <a:p>
            <a:pPr indent="-311150" lvl="1" marL="914400" marR="0" rtl="0" algn="l">
              <a:lnSpc>
                <a:spcPct val="150000"/>
              </a:lnSpc>
              <a:spcBef>
                <a:spcPts val="0"/>
              </a:spcBef>
              <a:spcAft>
                <a:spcPts val="0"/>
              </a:spcAft>
              <a:buClr>
                <a:schemeClr val="lt1"/>
              </a:buClr>
              <a:buSzPts val="1300"/>
              <a:buChar char="○"/>
            </a:pPr>
            <a:r>
              <a:rPr lang="en" sz="1300"/>
              <a:t>Social Network Analysis</a:t>
            </a:r>
            <a:endParaRPr sz="1300"/>
          </a:p>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Case study</a:t>
            </a:r>
            <a:endParaRPr sz="1900">
              <a:solidFill>
                <a:srgbClr val="FFFFFF"/>
              </a:solidFill>
            </a:endParaRPr>
          </a:p>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Exploring Instagram</a:t>
            </a:r>
            <a:endParaRPr sz="1900">
              <a:solidFill>
                <a:srgbClr val="FFFFFF"/>
              </a:solidFill>
            </a:endParaRPr>
          </a:p>
          <a:p>
            <a:pPr indent="-349250" lvl="0" marL="457200" marR="0" rtl="0" algn="l">
              <a:lnSpc>
                <a:spcPct val="150000"/>
              </a:lnSpc>
              <a:spcBef>
                <a:spcPts val="0"/>
              </a:spcBef>
              <a:spcAft>
                <a:spcPts val="0"/>
              </a:spcAft>
              <a:buClr>
                <a:srgbClr val="FFFFFF"/>
              </a:buClr>
              <a:buSzPts val="1900"/>
              <a:buChar char="●"/>
            </a:pPr>
            <a:r>
              <a:rPr lang="en" sz="1900">
                <a:solidFill>
                  <a:srgbClr val="FFFFFF"/>
                </a:solidFill>
              </a:rPr>
              <a:t>Summary</a:t>
            </a:r>
            <a:endParaRPr sz="19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 How to Validate the Dictionary</a:t>
            </a:r>
            <a:endParaRPr>
              <a:highlight>
                <a:srgbClr val="FFC000"/>
              </a:highlight>
            </a:endParaRPr>
          </a:p>
        </p:txBody>
      </p:sp>
      <p:sp>
        <p:nvSpPr>
          <p:cNvPr id="227" name="Google Shape;227;p38"/>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40"/>
              </a:spcBef>
              <a:spcAft>
                <a:spcPts val="0"/>
              </a:spcAft>
              <a:buClr>
                <a:srgbClr val="000000"/>
              </a:buClr>
              <a:buSzPts val="2200"/>
              <a:buChar char="●"/>
            </a:pPr>
            <a:r>
              <a:rPr lang="en" sz="2200">
                <a:solidFill>
                  <a:srgbClr val="000000"/>
                </a:solidFill>
              </a:rPr>
              <a:t>This is an unsupervised method, so we do not have a ground truth to evaluate </a:t>
            </a:r>
            <a:r>
              <a:rPr lang="en" sz="2200"/>
              <a:t>if the model has captured the semantic meaning of the words</a:t>
            </a:r>
            <a:endParaRPr sz="2200">
              <a:solidFill>
                <a:srgbClr val="000000"/>
              </a:solidFill>
            </a:endParaRPr>
          </a:p>
          <a:p>
            <a:pPr indent="-368300" lvl="0" marL="457200" rtl="0" algn="l">
              <a:lnSpc>
                <a:spcPct val="100000"/>
              </a:lnSpc>
              <a:spcBef>
                <a:spcPts val="1000"/>
              </a:spcBef>
              <a:spcAft>
                <a:spcPts val="0"/>
              </a:spcAft>
              <a:buSzPts val="2200"/>
              <a:buChar char="●"/>
            </a:pPr>
            <a:r>
              <a:rPr lang="en" sz="2200"/>
              <a:t>We</a:t>
            </a:r>
            <a:r>
              <a:rPr lang="en" sz="2200">
                <a:solidFill>
                  <a:srgbClr val="000000"/>
                </a:solidFill>
              </a:rPr>
              <a:t> used the most similar words of a specific word</a:t>
            </a:r>
            <a:r>
              <a:rPr i="1" lang="en" sz="2200">
                <a:solidFill>
                  <a:srgbClr val="000000"/>
                </a:solidFill>
              </a:rPr>
              <a:t> [“kpop”]</a:t>
            </a:r>
            <a:r>
              <a:rPr lang="en" sz="2200">
                <a:solidFill>
                  <a:srgbClr val="000000"/>
                </a:solidFill>
              </a:rPr>
              <a:t> as the evaluation metrics</a:t>
            </a:r>
            <a:endParaRPr sz="2200">
              <a:solidFill>
                <a:srgbClr val="000000"/>
              </a:solidFill>
            </a:endParaRPr>
          </a:p>
          <a:p>
            <a:pPr indent="0" lvl="0" marL="0" rtl="0" algn="l">
              <a:lnSpc>
                <a:spcPct val="100000"/>
              </a:lnSpc>
              <a:spcBef>
                <a:spcPts val="440"/>
              </a:spcBef>
              <a:spcAft>
                <a:spcPts val="0"/>
              </a:spcAft>
              <a:buNone/>
            </a:pPr>
            <a:r>
              <a:t/>
            </a:r>
            <a:endParaRPr sz="2200">
              <a:solidFill>
                <a:srgbClr val="000000"/>
              </a:solidFill>
            </a:endParaRPr>
          </a:p>
        </p:txBody>
      </p:sp>
      <p:pic>
        <p:nvPicPr>
          <p:cNvPr id="228" name="Google Shape;228;p38"/>
          <p:cNvPicPr preferRelativeResize="0"/>
          <p:nvPr/>
        </p:nvPicPr>
        <p:blipFill>
          <a:blip r:embed="rId3">
            <a:alphaModFix/>
          </a:blip>
          <a:stretch>
            <a:fillRect/>
          </a:stretch>
        </p:blipFill>
        <p:spPr>
          <a:xfrm>
            <a:off x="819525" y="3121075"/>
            <a:ext cx="4972050" cy="1752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440"/>
              </a:spcBef>
              <a:spcAft>
                <a:spcPts val="0"/>
              </a:spcAft>
              <a:buNone/>
            </a:pPr>
            <a:r>
              <a:rPr lang="en" sz="2200">
                <a:solidFill>
                  <a:srgbClr val="000000"/>
                </a:solidFill>
              </a:rPr>
              <a:t>“Makestar”:</a:t>
            </a:r>
            <a:endParaRPr sz="2200">
              <a:solidFill>
                <a:srgbClr val="000000"/>
              </a:solidFill>
            </a:endParaRPr>
          </a:p>
          <a:p>
            <a:pPr indent="0" lvl="0" marL="0" rtl="0" algn="l">
              <a:spcBef>
                <a:spcPts val="440"/>
              </a:spcBef>
              <a:spcAft>
                <a:spcPts val="0"/>
              </a:spcAft>
              <a:buNone/>
            </a:pPr>
            <a:r>
              <a:t/>
            </a:r>
            <a:endParaRPr sz="2200">
              <a:solidFill>
                <a:srgbClr val="000000"/>
              </a:solidFill>
              <a:latin typeface="Calibri"/>
              <a:ea typeface="Calibri"/>
              <a:cs typeface="Calibri"/>
              <a:sym typeface="Calibri"/>
            </a:endParaRPr>
          </a:p>
          <a:p>
            <a:pPr indent="0" lvl="0" marL="0" rtl="0" algn="l">
              <a:spcBef>
                <a:spcPts val="440"/>
              </a:spcBef>
              <a:spcAft>
                <a:spcPts val="0"/>
              </a:spcAft>
              <a:buNone/>
            </a:pPr>
            <a:r>
              <a:t/>
            </a:r>
            <a:endParaRPr sz="2200">
              <a:solidFill>
                <a:srgbClr val="000000"/>
              </a:solidFill>
              <a:latin typeface="Calibri"/>
              <a:ea typeface="Calibri"/>
              <a:cs typeface="Calibri"/>
              <a:sym typeface="Calibri"/>
            </a:endParaRPr>
          </a:p>
        </p:txBody>
      </p:sp>
      <p:sp>
        <p:nvSpPr>
          <p:cNvPr id="234" name="Google Shape;234;p39"/>
          <p:cNvSpPr txBox="1"/>
          <p:nvPr/>
        </p:nvSpPr>
        <p:spPr>
          <a:xfrm>
            <a:off x="292575" y="1673025"/>
            <a:ext cx="282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02124"/>
                </a:solidFill>
                <a:highlight>
                  <a:srgbClr val="FFFFFF"/>
                </a:highlight>
              </a:rPr>
              <a:t>Makestar</a:t>
            </a:r>
            <a:r>
              <a:rPr lang="en" sz="1200">
                <a:solidFill>
                  <a:srgbClr val="202124"/>
                </a:solidFill>
                <a:highlight>
                  <a:srgbClr val="FFFFFF"/>
                </a:highlight>
              </a:rPr>
              <a:t>, which will present the projects that stars and fans make together, is a two-way communication window that helps their communication.</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p:txBody>
      </p:sp>
      <p:pic>
        <p:nvPicPr>
          <p:cNvPr id="235" name="Google Shape;235;p39"/>
          <p:cNvPicPr preferRelativeResize="0"/>
          <p:nvPr/>
        </p:nvPicPr>
        <p:blipFill>
          <a:blip r:embed="rId3">
            <a:alphaModFix/>
          </a:blip>
          <a:stretch>
            <a:fillRect/>
          </a:stretch>
        </p:blipFill>
        <p:spPr>
          <a:xfrm>
            <a:off x="3277398" y="1115094"/>
            <a:ext cx="5096799" cy="3692231"/>
          </a:xfrm>
          <a:prstGeom prst="rect">
            <a:avLst/>
          </a:prstGeom>
          <a:noFill/>
          <a:ln>
            <a:noFill/>
          </a:ln>
        </p:spPr>
      </p:pic>
      <p:sp>
        <p:nvSpPr>
          <p:cNvPr id="236" name="Google Shape;236;p39"/>
          <p:cNvSpPr txBox="1"/>
          <p:nvPr/>
        </p:nvSpPr>
        <p:spPr>
          <a:xfrm>
            <a:off x="311700" y="29050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440"/>
              </a:spcBef>
              <a:spcAft>
                <a:spcPts val="0"/>
              </a:spcAft>
              <a:buNone/>
            </a:pPr>
            <a:r>
              <a:rPr lang="en" sz="2200">
                <a:solidFill>
                  <a:srgbClr val="000000"/>
                </a:solidFill>
              </a:rPr>
              <a:t>“</a:t>
            </a:r>
            <a:r>
              <a:rPr lang="en" sz="2200"/>
              <a:t>Broadcasting</a:t>
            </a:r>
            <a:r>
              <a:rPr lang="en" sz="2200">
                <a:solidFill>
                  <a:srgbClr val="000000"/>
                </a:solidFill>
              </a:rPr>
              <a:t>”:</a:t>
            </a:r>
            <a:endParaRPr sz="2200">
              <a:solidFill>
                <a:srgbClr val="000000"/>
              </a:solidFill>
            </a:endParaRPr>
          </a:p>
          <a:p>
            <a:pPr indent="0" lvl="0" marL="0" rtl="0" algn="l">
              <a:spcBef>
                <a:spcPts val="440"/>
              </a:spcBef>
              <a:spcAft>
                <a:spcPts val="0"/>
              </a:spcAft>
              <a:buNone/>
            </a:pPr>
            <a:r>
              <a:t/>
            </a:r>
            <a:endParaRPr sz="2200">
              <a:solidFill>
                <a:srgbClr val="000000"/>
              </a:solidFill>
              <a:latin typeface="Calibri"/>
              <a:ea typeface="Calibri"/>
              <a:cs typeface="Calibri"/>
              <a:sym typeface="Calibri"/>
            </a:endParaRPr>
          </a:p>
          <a:p>
            <a:pPr indent="0" lvl="0" marL="0" rtl="0" algn="l">
              <a:spcBef>
                <a:spcPts val="440"/>
              </a:spcBef>
              <a:spcAft>
                <a:spcPts val="0"/>
              </a:spcAft>
              <a:buNone/>
            </a:pPr>
            <a:r>
              <a:t/>
            </a:r>
            <a:endParaRPr sz="2200">
              <a:solidFill>
                <a:srgbClr val="000000"/>
              </a:solidFill>
              <a:latin typeface="Calibri"/>
              <a:ea typeface="Calibri"/>
              <a:cs typeface="Calibri"/>
              <a:sym typeface="Calibri"/>
            </a:endParaRPr>
          </a:p>
        </p:txBody>
      </p:sp>
      <p:sp>
        <p:nvSpPr>
          <p:cNvPr id="237" name="Google Shape;237;p39"/>
          <p:cNvSpPr txBox="1"/>
          <p:nvPr/>
        </p:nvSpPr>
        <p:spPr>
          <a:xfrm>
            <a:off x="292575" y="3425625"/>
            <a:ext cx="2825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02124"/>
                </a:solidFill>
                <a:highlight>
                  <a:srgbClr val="FFFFFF"/>
                </a:highlight>
              </a:rPr>
              <a:t>Music programs of South Korea are broadcast weekly, with different artists performing on the shows to promote their music.</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900" u="sng">
                <a:solidFill>
                  <a:schemeClr val="hlink"/>
                </a:solidFill>
                <a:highlight>
                  <a:srgbClr val="FFFFFF"/>
                </a:highlight>
                <a:hlinkClick action="ppaction://hlinksldjump" r:id="rId4"/>
              </a:rPr>
              <a:t>m</a:t>
            </a:r>
            <a:r>
              <a:rPr lang="en" sz="900" u="sng">
                <a:solidFill>
                  <a:schemeClr val="hlink"/>
                </a:solidFill>
                <a:highlight>
                  <a:srgbClr val="FFFFFF"/>
                </a:highlight>
                <a:hlinkClick action="ppaction://hlinksldjump" r:id="rId5"/>
              </a:rPr>
              <a:t>ore examples...</a:t>
            </a:r>
            <a:endParaRPr sz="900">
              <a:solidFill>
                <a:srgbClr val="202124"/>
              </a:solidFill>
              <a:highlight>
                <a:srgbClr val="FFFFFF"/>
              </a:highlight>
            </a:endParaRPr>
          </a:p>
        </p:txBody>
      </p:sp>
      <p:sp>
        <p:nvSpPr>
          <p:cNvPr id="238" name="Google Shape;238;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 How to Validate the Dictionary</a:t>
            </a:r>
            <a:endParaRPr>
              <a:highlight>
                <a:srgbClr val="FFC0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highlight>
                  <a:srgbClr val="FFC000"/>
                </a:highlight>
              </a:rPr>
              <a:t>How to Reflect the Importance and Relevance of a Word? </a:t>
            </a:r>
            <a:endParaRPr sz="2300">
              <a:highlight>
                <a:srgbClr val="FFC000"/>
              </a:highlight>
            </a:endParaRPr>
          </a:p>
        </p:txBody>
      </p:sp>
      <p:sp>
        <p:nvSpPr>
          <p:cNvPr id="244" name="Google Shape;244;p40"/>
          <p:cNvSpPr txBox="1"/>
          <p:nvPr/>
        </p:nvSpPr>
        <p:spPr>
          <a:xfrm>
            <a:off x="421900" y="1247500"/>
            <a:ext cx="38847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TF-IDF, is a numerical statistic that is intended</a:t>
            </a:r>
            <a:r>
              <a:rPr b="1" lang="en" sz="1800"/>
              <a:t> </a:t>
            </a:r>
            <a:r>
              <a:rPr b="1" i="1" lang="en" sz="1800" u="sng"/>
              <a:t>to reflect how important a word is to a document in a collection.</a:t>
            </a:r>
            <a:endParaRPr b="1" i="1" sz="1800" u="sng"/>
          </a:p>
          <a:p>
            <a:pPr indent="0" lvl="0" marL="0" rtl="0" algn="l">
              <a:spcBef>
                <a:spcPts val="0"/>
              </a:spcBef>
              <a:spcAft>
                <a:spcPts val="0"/>
              </a:spcAft>
              <a:buNone/>
            </a:pPr>
            <a:r>
              <a:t/>
            </a:r>
            <a:endParaRPr b="1" i="1" sz="1800" u="sng"/>
          </a:p>
          <a:p>
            <a:pPr indent="-317500" lvl="0" marL="457200" rtl="0" algn="l">
              <a:spcBef>
                <a:spcPts val="0"/>
              </a:spcBef>
              <a:spcAft>
                <a:spcPts val="0"/>
              </a:spcAft>
              <a:buClr>
                <a:schemeClr val="dk1"/>
              </a:buClr>
              <a:buSzPts val="1400"/>
              <a:buChar char="●"/>
            </a:pPr>
            <a:r>
              <a:rPr lang="en" sz="1600">
                <a:solidFill>
                  <a:srgbClr val="2B3E51"/>
                </a:solidFill>
              </a:rPr>
              <a:t>D</a:t>
            </a:r>
            <a:r>
              <a:rPr lang="en" sz="1600">
                <a:solidFill>
                  <a:srgbClr val="2B3E51"/>
                </a:solidFill>
              </a:rPr>
              <a:t>ocuments with similar, relevant words will have similar vectors</a:t>
            </a:r>
            <a:endParaRPr sz="1600">
              <a:solidFill>
                <a:srgbClr val="2B3E51"/>
              </a:solidFill>
            </a:endParaRPr>
          </a:p>
          <a:p>
            <a:pPr indent="-330200" lvl="0" marL="457200" rtl="0" algn="l">
              <a:spcBef>
                <a:spcPts val="0"/>
              </a:spcBef>
              <a:spcAft>
                <a:spcPts val="0"/>
              </a:spcAft>
              <a:buClr>
                <a:srgbClr val="2B3E51"/>
              </a:buClr>
              <a:buSzPts val="1600"/>
              <a:buChar char="●"/>
            </a:pPr>
            <a:r>
              <a:rPr lang="en" sz="1600">
                <a:solidFill>
                  <a:srgbClr val="2B3E51"/>
                </a:solidFill>
              </a:rPr>
              <a:t>It also helps discover the uniqueness of the language habits of the certain customer groups</a:t>
            </a:r>
            <a:endParaRPr sz="1600">
              <a:solidFill>
                <a:srgbClr val="2B3E51"/>
              </a:solidFill>
            </a:endParaRPr>
          </a:p>
        </p:txBody>
      </p:sp>
      <p:pic>
        <p:nvPicPr>
          <p:cNvPr id="245" name="Google Shape;245;p40"/>
          <p:cNvPicPr preferRelativeResize="0"/>
          <p:nvPr/>
        </p:nvPicPr>
        <p:blipFill>
          <a:blip r:embed="rId3">
            <a:alphaModFix/>
          </a:blip>
          <a:stretch>
            <a:fillRect/>
          </a:stretch>
        </p:blipFill>
        <p:spPr>
          <a:xfrm>
            <a:off x="4803825" y="1737525"/>
            <a:ext cx="4108300" cy="200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251050" y="2702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500">
                <a:highlight>
                  <a:srgbClr val="FFC000"/>
                </a:highlight>
              </a:rPr>
              <a:t>Similarity -  Wording </a:t>
            </a:r>
            <a:r>
              <a:rPr lang="en" sz="2500">
                <a:highlight>
                  <a:srgbClr val="FFC000"/>
                </a:highlight>
              </a:rPr>
              <a:t>Relevance</a:t>
            </a:r>
            <a:r>
              <a:rPr lang="en" sz="2500">
                <a:highlight>
                  <a:srgbClr val="FFC000"/>
                </a:highlight>
              </a:rPr>
              <a:t> and Semantic Meaning</a:t>
            </a:r>
            <a:endParaRPr sz="2500">
              <a:highlight>
                <a:srgbClr val="FFC000"/>
              </a:highlight>
            </a:endParaRPr>
          </a:p>
        </p:txBody>
      </p:sp>
      <p:pic>
        <p:nvPicPr>
          <p:cNvPr id="251" name="Google Shape;251;p41"/>
          <p:cNvPicPr preferRelativeResize="0"/>
          <p:nvPr/>
        </p:nvPicPr>
        <p:blipFill>
          <a:blip r:embed="rId3">
            <a:alphaModFix/>
          </a:blip>
          <a:stretch>
            <a:fillRect/>
          </a:stretch>
        </p:blipFill>
        <p:spPr>
          <a:xfrm>
            <a:off x="2075313" y="930125"/>
            <a:ext cx="6600825" cy="1685925"/>
          </a:xfrm>
          <a:prstGeom prst="rect">
            <a:avLst/>
          </a:prstGeom>
          <a:noFill/>
          <a:ln>
            <a:noFill/>
          </a:ln>
        </p:spPr>
      </p:pic>
      <p:pic>
        <p:nvPicPr>
          <p:cNvPr id="252" name="Google Shape;252;p41"/>
          <p:cNvPicPr preferRelativeResize="0"/>
          <p:nvPr/>
        </p:nvPicPr>
        <p:blipFill>
          <a:blip r:embed="rId4">
            <a:alphaModFix/>
          </a:blip>
          <a:stretch>
            <a:fillRect/>
          </a:stretch>
        </p:blipFill>
        <p:spPr>
          <a:xfrm>
            <a:off x="2075313" y="2909438"/>
            <a:ext cx="6591300" cy="1685925"/>
          </a:xfrm>
          <a:prstGeom prst="rect">
            <a:avLst/>
          </a:prstGeom>
          <a:noFill/>
          <a:ln>
            <a:noFill/>
          </a:ln>
        </p:spPr>
      </p:pic>
      <p:pic>
        <p:nvPicPr>
          <p:cNvPr id="253" name="Google Shape;253;p41"/>
          <p:cNvPicPr preferRelativeResize="0"/>
          <p:nvPr/>
        </p:nvPicPr>
        <p:blipFill>
          <a:blip r:embed="rId5">
            <a:alphaModFix/>
          </a:blip>
          <a:stretch>
            <a:fillRect/>
          </a:stretch>
        </p:blipFill>
        <p:spPr>
          <a:xfrm>
            <a:off x="311705" y="3322646"/>
            <a:ext cx="1521248" cy="859536"/>
          </a:xfrm>
          <a:prstGeom prst="rect">
            <a:avLst/>
          </a:prstGeom>
          <a:noFill/>
          <a:ln>
            <a:noFill/>
          </a:ln>
        </p:spPr>
      </p:pic>
      <p:pic>
        <p:nvPicPr>
          <p:cNvPr id="254" name="Google Shape;254;p41"/>
          <p:cNvPicPr preferRelativeResize="0"/>
          <p:nvPr/>
        </p:nvPicPr>
        <p:blipFill>
          <a:blip r:embed="rId6">
            <a:alphaModFix/>
          </a:blip>
          <a:stretch>
            <a:fillRect/>
          </a:stretch>
        </p:blipFill>
        <p:spPr>
          <a:xfrm>
            <a:off x="313375" y="1343325"/>
            <a:ext cx="1517904" cy="8595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SBERT with Sentence_Transformers</a:t>
            </a:r>
            <a:endParaRPr>
              <a:highlight>
                <a:srgbClr val="FFC000"/>
              </a:highlight>
            </a:endParaRPr>
          </a:p>
        </p:txBody>
      </p:sp>
      <p:sp>
        <p:nvSpPr>
          <p:cNvPr id="260" name="Google Shape;260;p42"/>
          <p:cNvSpPr txBox="1"/>
          <p:nvPr>
            <p:ph idx="1" type="body"/>
          </p:nvPr>
        </p:nvSpPr>
        <p:spPr>
          <a:xfrm>
            <a:off x="311700" y="1052425"/>
            <a:ext cx="7820400" cy="39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t/>
            </a:r>
            <a:endParaRPr sz="1600">
              <a:solidFill>
                <a:schemeClr val="dk1"/>
              </a:solidFill>
            </a:endParaRPr>
          </a:p>
          <a:p>
            <a:pPr indent="-342900" lvl="0" marL="457200" rtl="0" algn="l">
              <a:lnSpc>
                <a:spcPct val="100000"/>
              </a:lnSpc>
              <a:spcBef>
                <a:spcPts val="0"/>
              </a:spcBef>
              <a:spcAft>
                <a:spcPts val="0"/>
              </a:spcAft>
              <a:buClr>
                <a:schemeClr val="dk1"/>
              </a:buClr>
              <a:buSzPts val="1800"/>
              <a:buFont typeface="Roboto"/>
              <a:buChar char="●"/>
            </a:pPr>
            <a:r>
              <a:rPr lang="en" sz="1800">
                <a:solidFill>
                  <a:schemeClr val="dk1"/>
                </a:solidFill>
                <a:highlight>
                  <a:srgbClr val="FFFFFF"/>
                </a:highlight>
                <a:latin typeface="Roboto"/>
                <a:ea typeface="Roboto"/>
                <a:cs typeface="Roboto"/>
                <a:sym typeface="Roboto"/>
              </a:rPr>
              <a:t>BERT, machine learning technique for natural language processing pre-training developed by Google, published in 2018</a:t>
            </a:r>
            <a:endParaRPr sz="1800">
              <a:solidFill>
                <a:schemeClr val="dk1"/>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800">
              <a:solidFill>
                <a:schemeClr val="dk1"/>
              </a:solidFill>
              <a:highlight>
                <a:srgbClr val="FFFFFF"/>
              </a:highlight>
              <a:latin typeface="Roboto"/>
              <a:ea typeface="Roboto"/>
              <a:cs typeface="Roboto"/>
              <a:sym typeface="Roboto"/>
            </a:endParaRPr>
          </a:p>
          <a:p>
            <a:pPr indent="-342900" lvl="0" marL="457200" marR="0" rtl="0" algn="l">
              <a:lnSpc>
                <a:spcPct val="100000"/>
              </a:lnSpc>
              <a:spcBef>
                <a:spcPts val="1600"/>
              </a:spcBef>
              <a:spcAft>
                <a:spcPts val="0"/>
              </a:spcAft>
              <a:buClr>
                <a:schemeClr val="dk1"/>
              </a:buClr>
              <a:buSzPts val="1800"/>
              <a:buChar char="●"/>
            </a:pPr>
            <a:r>
              <a:rPr lang="en" sz="1800">
                <a:solidFill>
                  <a:schemeClr val="dk1"/>
                </a:solidFill>
              </a:rPr>
              <a:t>Sentence BERT (or SBERT) was developed by UKP Lab from </a:t>
            </a:r>
            <a:r>
              <a:rPr lang="en" sz="1800">
                <a:solidFill>
                  <a:schemeClr val="dk1"/>
                </a:solidFill>
                <a:highlight>
                  <a:srgbClr val="FFFFFF"/>
                </a:highlight>
              </a:rPr>
              <a:t>Darmstadt University of Technology in Germany</a:t>
            </a:r>
            <a:endParaRPr sz="1800">
              <a:solidFill>
                <a:schemeClr val="dk1"/>
              </a:solidFill>
              <a:highlight>
                <a:srgbClr val="FFFFFF"/>
              </a:highlight>
            </a:endParaRPr>
          </a:p>
          <a:p>
            <a:pPr indent="0" lvl="0" marL="457200" marR="0" rtl="0" algn="l">
              <a:lnSpc>
                <a:spcPct val="100000"/>
              </a:lnSpc>
              <a:spcBef>
                <a:spcPts val="1600"/>
              </a:spcBef>
              <a:spcAft>
                <a:spcPts val="0"/>
              </a:spcAft>
              <a:buNone/>
            </a:pPr>
            <a:r>
              <a:t/>
            </a:r>
            <a:endParaRPr sz="1800">
              <a:solidFill>
                <a:schemeClr val="dk1"/>
              </a:solidFill>
              <a:highlight>
                <a:srgbClr val="FFFFFF"/>
              </a:highlight>
            </a:endParaRPr>
          </a:p>
          <a:p>
            <a:pPr indent="-342900" lvl="0" marL="457200" marR="0" rtl="0" algn="l">
              <a:lnSpc>
                <a:spcPct val="100000"/>
              </a:lnSpc>
              <a:spcBef>
                <a:spcPts val="1600"/>
              </a:spcBef>
              <a:spcAft>
                <a:spcPts val="0"/>
              </a:spcAft>
              <a:buClr>
                <a:schemeClr val="dk1"/>
              </a:buClr>
              <a:buSzPts val="1800"/>
              <a:buChar char="●"/>
            </a:pPr>
            <a:r>
              <a:rPr lang="en" sz="1800">
                <a:solidFill>
                  <a:schemeClr val="dk1"/>
                </a:solidFill>
              </a:rPr>
              <a:t>It provides an increasing number of state-of-the-art </a:t>
            </a:r>
            <a:r>
              <a:rPr b="1" lang="en" sz="1800">
                <a:solidFill>
                  <a:schemeClr val="dk1"/>
                </a:solidFill>
              </a:rPr>
              <a:t>pretrained models for more than 100 languages</a:t>
            </a:r>
            <a:r>
              <a:rPr lang="en" sz="1800">
                <a:solidFill>
                  <a:schemeClr val="dk1"/>
                </a:solidFill>
              </a:rPr>
              <a:t>, fine-tuned for various use-cases.</a:t>
            </a:r>
            <a:endParaRPr sz="1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a:hlinkClick action="ppaction://hlinksldjump" r:id="rId3"/>
          </p:cNvPr>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The List of Popular Text Mining Techniques</a:t>
            </a:r>
            <a:endParaRPr/>
          </a:p>
        </p:txBody>
      </p:sp>
      <p:grpSp>
        <p:nvGrpSpPr>
          <p:cNvPr id="266" name="Google Shape;266;p43"/>
          <p:cNvGrpSpPr/>
          <p:nvPr/>
        </p:nvGrpSpPr>
        <p:grpSpPr>
          <a:xfrm>
            <a:off x="449952" y="3712150"/>
            <a:ext cx="6545431" cy="643500"/>
            <a:chOff x="1593000" y="2322568"/>
            <a:chExt cx="5957975" cy="643500"/>
          </a:xfrm>
        </p:grpSpPr>
        <p:sp>
          <p:nvSpPr>
            <p:cNvPr id="267" name="Google Shape;267;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272" name="Google Shape;272;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Sentence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Good on small dataset (pre-trained models)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Crashed with large dataset due to RAM limits</a:t>
              </a:r>
              <a:endParaRPr sz="900">
                <a:solidFill>
                  <a:srgbClr val="A72A1E"/>
                </a:solidFill>
                <a:latin typeface="Roboto"/>
                <a:ea typeface="Roboto"/>
                <a:cs typeface="Roboto"/>
                <a:sym typeface="Roboto"/>
              </a:endParaRPr>
            </a:p>
          </p:txBody>
        </p:sp>
      </p:grpSp>
      <p:grpSp>
        <p:nvGrpSpPr>
          <p:cNvPr id="273" name="Google Shape;273;p43"/>
          <p:cNvGrpSpPr/>
          <p:nvPr/>
        </p:nvGrpSpPr>
        <p:grpSpPr>
          <a:xfrm>
            <a:off x="449927" y="3057275"/>
            <a:ext cx="6545431" cy="643500"/>
            <a:chOff x="1593000" y="2322568"/>
            <a:chExt cx="5957975" cy="643500"/>
          </a:xfrm>
        </p:grpSpPr>
        <p:sp>
          <p:nvSpPr>
            <p:cNvPr id="274" name="Google Shape;274;p43"/>
            <p:cNvSpPr/>
            <p:nvPr/>
          </p:nvSpPr>
          <p:spPr>
            <a:xfrm>
              <a:off x="3728375" y="2322568"/>
              <a:ext cx="3822600" cy="6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3"/>
            <p:cNvSpPr/>
            <p:nvPr/>
          </p:nvSpPr>
          <p:spPr>
            <a:xfrm flipH="1">
              <a:off x="2283025" y="2322575"/>
              <a:ext cx="1844400" cy="642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rot="-5400000">
              <a:off x="3501574" y="1934671"/>
              <a:ext cx="643356" cy="1419149"/>
            </a:xfrm>
            <a:prstGeom prst="flowChartOffpageConnector">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p:nvPr/>
          </p:nvSpPr>
          <p:spPr>
            <a:xfrm>
              <a:off x="1593000" y="2322575"/>
              <a:ext cx="690000" cy="642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279" name="Google Shape;279;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Sentence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BERT based, state of the art model </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10+ pre-trained models from billions of words</a:t>
              </a:r>
              <a:endParaRPr sz="900">
                <a:solidFill>
                  <a:srgbClr val="A72A1E"/>
                </a:solidFill>
                <a:latin typeface="Roboto"/>
                <a:ea typeface="Roboto"/>
                <a:cs typeface="Roboto"/>
                <a:sym typeface="Roboto"/>
              </a:endParaRPr>
            </a:p>
          </p:txBody>
        </p:sp>
      </p:grpSp>
      <p:grpSp>
        <p:nvGrpSpPr>
          <p:cNvPr id="280" name="Google Shape;280;p43"/>
          <p:cNvGrpSpPr/>
          <p:nvPr/>
        </p:nvGrpSpPr>
        <p:grpSpPr>
          <a:xfrm>
            <a:off x="450051" y="2402400"/>
            <a:ext cx="6545431" cy="643500"/>
            <a:chOff x="1593000" y="2322568"/>
            <a:chExt cx="5957975" cy="643500"/>
          </a:xfrm>
        </p:grpSpPr>
        <p:sp>
          <p:nvSpPr>
            <p:cNvPr id="281" name="Google Shape;281;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GloVe + TF-IDF</a:t>
              </a:r>
              <a:endParaRPr/>
            </a:p>
          </p:txBody>
        </p:sp>
        <p:sp>
          <p:nvSpPr>
            <p:cNvPr id="283" name="Google Shape;283;p4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86" name="Google Shape;286;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Word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Pre-trained model</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1M+ words</a:t>
              </a:r>
              <a:endParaRPr sz="900">
                <a:solidFill>
                  <a:srgbClr val="A72A1E"/>
                </a:solidFill>
                <a:latin typeface="Roboto"/>
                <a:ea typeface="Roboto"/>
                <a:cs typeface="Roboto"/>
                <a:sym typeface="Roboto"/>
              </a:endParaRPr>
            </a:p>
          </p:txBody>
        </p:sp>
      </p:grpSp>
      <p:grpSp>
        <p:nvGrpSpPr>
          <p:cNvPr id="287" name="Google Shape;287;p43"/>
          <p:cNvGrpSpPr/>
          <p:nvPr/>
        </p:nvGrpSpPr>
        <p:grpSpPr>
          <a:xfrm>
            <a:off x="450052" y="1747525"/>
            <a:ext cx="6545431" cy="643500"/>
            <a:chOff x="1593000" y="2322568"/>
            <a:chExt cx="5957975" cy="643500"/>
          </a:xfrm>
        </p:grpSpPr>
        <p:sp>
          <p:nvSpPr>
            <p:cNvPr id="288" name="Google Shape;288;p43"/>
            <p:cNvSpPr/>
            <p:nvPr/>
          </p:nvSpPr>
          <p:spPr>
            <a:xfrm>
              <a:off x="3728375" y="2322568"/>
              <a:ext cx="3822600" cy="6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3"/>
            <p:cNvSpPr/>
            <p:nvPr/>
          </p:nvSpPr>
          <p:spPr>
            <a:xfrm flipH="1">
              <a:off x="2283025" y="2322575"/>
              <a:ext cx="1844400" cy="642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p:nvPr/>
          </p:nvSpPr>
          <p:spPr>
            <a:xfrm rot="-5400000">
              <a:off x="3501574" y="1934671"/>
              <a:ext cx="643356" cy="1419149"/>
            </a:xfrm>
            <a:prstGeom prst="flowChartOffpageConnector">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3"/>
            <p:cNvSpPr/>
            <p:nvPr/>
          </p:nvSpPr>
          <p:spPr>
            <a:xfrm>
              <a:off x="2344286" y="2396376"/>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Word2vec + TF-IDF</a:t>
              </a:r>
              <a:r>
                <a:rPr baseline="30000" lang="en" sz="1000" u="sng">
                  <a:solidFill>
                    <a:schemeClr val="hlink"/>
                  </a:solidFill>
                  <a:latin typeface="Roboto Medium"/>
                  <a:ea typeface="Roboto Medium"/>
                  <a:cs typeface="Roboto Medium"/>
                  <a:sym typeface="Roboto Medium"/>
                  <a:hlinkClick action="ppaction://hlinksldjump" r:id="rId4"/>
                </a:rPr>
                <a:t>[9]</a:t>
              </a:r>
              <a:endParaRPr baseline="30000" sz="1000">
                <a:solidFill>
                  <a:srgbClr val="FFFFFF"/>
                </a:solidFill>
                <a:latin typeface="Roboto"/>
                <a:ea typeface="Roboto"/>
                <a:cs typeface="Roboto"/>
                <a:sym typeface="Roboto"/>
              </a:endParaRPr>
            </a:p>
          </p:txBody>
        </p:sp>
        <p:sp>
          <p:nvSpPr>
            <p:cNvPr id="292" name="Google Shape;292;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3"/>
            <p:cNvSpPr/>
            <p:nvPr/>
          </p:nvSpPr>
          <p:spPr>
            <a:xfrm>
              <a:off x="1593000" y="2322575"/>
              <a:ext cx="690000" cy="642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94" name="Google Shape;294;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Word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Vectors of numeric representations of words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Self-trained model</a:t>
              </a:r>
              <a:endParaRPr sz="900">
                <a:solidFill>
                  <a:srgbClr val="A72A1E"/>
                </a:solidFill>
                <a:latin typeface="Roboto"/>
                <a:ea typeface="Roboto"/>
                <a:cs typeface="Roboto"/>
                <a:sym typeface="Roboto"/>
              </a:endParaRPr>
            </a:p>
          </p:txBody>
        </p:sp>
      </p:grpSp>
      <p:grpSp>
        <p:nvGrpSpPr>
          <p:cNvPr id="295" name="Google Shape;295;p43"/>
          <p:cNvGrpSpPr/>
          <p:nvPr/>
        </p:nvGrpSpPr>
        <p:grpSpPr>
          <a:xfrm>
            <a:off x="450015" y="1092650"/>
            <a:ext cx="6545431" cy="643500"/>
            <a:chOff x="1593000" y="2322568"/>
            <a:chExt cx="5957975" cy="643500"/>
          </a:xfrm>
        </p:grpSpPr>
        <p:sp>
          <p:nvSpPr>
            <p:cNvPr id="296" name="Google Shape;296;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TF-IDF </a:t>
              </a:r>
              <a:endParaRPr sz="1000">
                <a:solidFill>
                  <a:srgbClr val="FFFFFF"/>
                </a:solidFill>
                <a:latin typeface="Roboto"/>
                <a:ea typeface="Roboto"/>
                <a:cs typeface="Roboto"/>
                <a:sym typeface="Roboto"/>
              </a:endParaRPr>
            </a:p>
          </p:txBody>
        </p:sp>
        <p:sp>
          <p:nvSpPr>
            <p:cNvPr id="300" name="Google Shape;300;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a:off x="1593000" y="2322575"/>
              <a:ext cx="690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02" name="Google Shape;302;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Term frequency–inverse document frequency</a:t>
              </a:r>
              <a:endParaRPr sz="9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Reflects importance of a word to a document</a:t>
              </a:r>
              <a:endParaRPr sz="800">
                <a:solidFill>
                  <a:srgbClr val="A72A1E"/>
                </a:solidFill>
                <a:latin typeface="Roboto"/>
                <a:ea typeface="Roboto"/>
                <a:cs typeface="Roboto"/>
                <a:sym typeface="Roboto"/>
              </a:endParaRPr>
            </a:p>
          </p:txBody>
        </p:sp>
      </p:grpSp>
      <p:grpSp>
        <p:nvGrpSpPr>
          <p:cNvPr id="303" name="Google Shape;303;p43"/>
          <p:cNvGrpSpPr/>
          <p:nvPr/>
        </p:nvGrpSpPr>
        <p:grpSpPr>
          <a:xfrm>
            <a:off x="450003" y="4355650"/>
            <a:ext cx="6545431" cy="643500"/>
            <a:chOff x="1593000" y="2322568"/>
            <a:chExt cx="5957975" cy="643500"/>
          </a:xfrm>
        </p:grpSpPr>
        <p:sp>
          <p:nvSpPr>
            <p:cNvPr id="304" name="Google Shape;304;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a:off x="1593000" y="2322575"/>
              <a:ext cx="6900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06</a:t>
              </a:r>
              <a:endParaRPr sz="2600">
                <a:solidFill>
                  <a:srgbClr val="FFFFFF"/>
                </a:solidFill>
                <a:latin typeface="Roboto Thin"/>
                <a:ea typeface="Roboto Thin"/>
                <a:cs typeface="Roboto Thin"/>
                <a:sym typeface="Roboto Thin"/>
              </a:endParaRPr>
            </a:p>
          </p:txBody>
        </p:sp>
        <p:sp>
          <p:nvSpPr>
            <p:cNvPr id="309" name="Google Shape;309;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Document embeddings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Vectors of numeric representations of docs</a:t>
              </a:r>
              <a:endParaRPr sz="900">
                <a:solidFill>
                  <a:srgbClr val="A72A1E"/>
                </a:solidFill>
                <a:latin typeface="Roboto"/>
                <a:ea typeface="Roboto"/>
                <a:cs typeface="Roboto"/>
                <a:sym typeface="Roboto"/>
              </a:endParaRPr>
            </a:p>
            <a:p>
              <a:pPr indent="-285750" lvl="0" marL="457200" rtl="0" algn="l">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Self-trained model</a:t>
              </a:r>
              <a:endParaRPr sz="900">
                <a:solidFill>
                  <a:srgbClr val="A72A1E"/>
                </a:solidFill>
                <a:latin typeface="Roboto"/>
                <a:ea typeface="Roboto"/>
                <a:cs typeface="Roboto"/>
                <a:sym typeface="Roboto"/>
              </a:endParaRPr>
            </a:p>
          </p:txBody>
        </p:sp>
      </p:grpSp>
      <p:sp>
        <p:nvSpPr>
          <p:cNvPr id="310" name="Google Shape;310;p43"/>
          <p:cNvSpPr/>
          <p:nvPr/>
        </p:nvSpPr>
        <p:spPr>
          <a:xfrm>
            <a:off x="1273465" y="3134658"/>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Sentence_Transformers</a:t>
            </a:r>
            <a:endParaRPr sz="1000">
              <a:solidFill>
                <a:srgbClr val="FFFFFF"/>
              </a:solidFill>
              <a:latin typeface="Roboto"/>
              <a:ea typeface="Roboto"/>
              <a:cs typeface="Roboto"/>
              <a:sym typeface="Roboto"/>
            </a:endParaRPr>
          </a:p>
        </p:txBody>
      </p:sp>
      <p:sp>
        <p:nvSpPr>
          <p:cNvPr id="311" name="Google Shape;311;p43"/>
          <p:cNvSpPr/>
          <p:nvPr/>
        </p:nvSpPr>
        <p:spPr>
          <a:xfrm>
            <a:off x="1273490" y="3789533"/>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Sent2vec</a:t>
            </a:r>
            <a:endParaRPr sz="1000">
              <a:solidFill>
                <a:srgbClr val="FFFFFF"/>
              </a:solidFill>
              <a:latin typeface="Roboto"/>
              <a:ea typeface="Roboto"/>
              <a:cs typeface="Roboto"/>
              <a:sym typeface="Roboto"/>
            </a:endParaRPr>
          </a:p>
        </p:txBody>
      </p:sp>
      <p:sp>
        <p:nvSpPr>
          <p:cNvPr id="312" name="Google Shape;312;p43"/>
          <p:cNvSpPr/>
          <p:nvPr/>
        </p:nvSpPr>
        <p:spPr>
          <a:xfrm>
            <a:off x="1273541" y="4433033"/>
            <a:ext cx="21321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Doc2vec</a:t>
            </a:r>
            <a:endParaRPr sz="10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151027-Globe-Portraits.jpg" id="317" name="Google Shape;317;p44"/>
          <p:cNvPicPr preferRelativeResize="0"/>
          <p:nvPr/>
        </p:nvPicPr>
        <p:blipFill rotWithShape="1">
          <a:blip r:embed="rId3">
            <a:alphaModFix/>
          </a:blip>
          <a:srcRect b="0" l="0" r="0" t="0"/>
          <a:stretch/>
        </p:blipFill>
        <p:spPr>
          <a:xfrm>
            <a:off x="0" y="-2745"/>
            <a:ext cx="9144000" cy="5146247"/>
          </a:xfrm>
          <a:prstGeom prst="rect">
            <a:avLst/>
          </a:prstGeom>
          <a:noFill/>
          <a:ln>
            <a:noFill/>
          </a:ln>
        </p:spPr>
      </p:pic>
      <p:sp>
        <p:nvSpPr>
          <p:cNvPr id="318" name="Google Shape;318;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Social Network Analysis (SNA)</a:t>
            </a:r>
            <a:endParaRPr/>
          </a:p>
        </p:txBody>
      </p:sp>
      <p:sp>
        <p:nvSpPr>
          <p:cNvPr id="319" name="Google Shape;319;p44"/>
          <p:cNvSpPr txBox="1"/>
          <p:nvPr/>
        </p:nvSpPr>
        <p:spPr>
          <a:xfrm>
            <a:off x="449400" y="1247500"/>
            <a:ext cx="8049900" cy="36675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0" name="Google Shape;320;p44"/>
          <p:cNvPicPr preferRelativeResize="0"/>
          <p:nvPr/>
        </p:nvPicPr>
        <p:blipFill>
          <a:blip r:embed="rId4">
            <a:alphaModFix/>
          </a:blip>
          <a:stretch>
            <a:fillRect/>
          </a:stretch>
        </p:blipFill>
        <p:spPr>
          <a:xfrm>
            <a:off x="3856882" y="1247500"/>
            <a:ext cx="4642418" cy="3667501"/>
          </a:xfrm>
          <a:prstGeom prst="rect">
            <a:avLst/>
          </a:prstGeom>
          <a:noFill/>
          <a:ln>
            <a:noFill/>
          </a:ln>
        </p:spPr>
      </p:pic>
      <p:sp>
        <p:nvSpPr>
          <p:cNvPr id="321" name="Google Shape;321;p44"/>
          <p:cNvSpPr txBox="1"/>
          <p:nvPr/>
        </p:nvSpPr>
        <p:spPr>
          <a:xfrm>
            <a:off x="613800" y="1603600"/>
            <a:ext cx="3136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8BFF"/>
                </a:solidFill>
              </a:rPr>
              <a:t>Social network analysis</a:t>
            </a:r>
            <a:r>
              <a:rPr lang="en" sz="1800"/>
              <a:t> is the process of </a:t>
            </a:r>
            <a:r>
              <a:rPr b="1" lang="en" sz="1800"/>
              <a:t>investigating social structures</a:t>
            </a:r>
            <a:r>
              <a:rPr lang="en" sz="1800"/>
              <a:t> through the use of networks and graph theory.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It characterizes networked structures in terms of nodes and the ties, edges, or links that connect them.</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SNA Benefits Business Analysis</a:t>
            </a:r>
            <a:endParaRPr>
              <a:highlight>
                <a:srgbClr val="FFC000"/>
              </a:highlight>
            </a:endParaRPr>
          </a:p>
        </p:txBody>
      </p:sp>
      <p:sp>
        <p:nvSpPr>
          <p:cNvPr id="327" name="Google Shape;327;p45"/>
          <p:cNvSpPr txBox="1"/>
          <p:nvPr/>
        </p:nvSpPr>
        <p:spPr>
          <a:xfrm>
            <a:off x="402525" y="1207600"/>
            <a:ext cx="7976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02124"/>
                </a:solidFill>
                <a:highlight>
                  <a:srgbClr val="FFFFFF"/>
                </a:highlight>
              </a:rPr>
              <a:t>In the private sector, businesses use SNA to support activities such as:</a:t>
            </a:r>
            <a:endParaRPr sz="1800">
              <a:solidFill>
                <a:srgbClr val="202124"/>
              </a:solidFill>
              <a:highlight>
                <a:srgbClr val="FFFFFF"/>
              </a:highlight>
            </a:endParaRPr>
          </a:p>
          <a:p>
            <a:pPr indent="-342900" lvl="0" marL="457200" rtl="0" algn="l">
              <a:spcBef>
                <a:spcPts val="0"/>
              </a:spcBef>
              <a:spcAft>
                <a:spcPts val="0"/>
              </a:spcAft>
              <a:buClr>
                <a:srgbClr val="202124"/>
              </a:buClr>
              <a:buSzPts val="1800"/>
              <a:buChar char="●"/>
            </a:pPr>
            <a:r>
              <a:rPr lang="en" sz="1800">
                <a:solidFill>
                  <a:srgbClr val="202124"/>
                </a:solidFill>
                <a:highlight>
                  <a:srgbClr val="FFFFFF"/>
                </a:highlight>
              </a:rPr>
              <a:t>customer interaction and analysis</a:t>
            </a:r>
            <a:endParaRPr sz="1800">
              <a:solidFill>
                <a:srgbClr val="202124"/>
              </a:solidFill>
              <a:highlight>
                <a:srgbClr val="FFFFFF"/>
              </a:highlight>
            </a:endParaRPr>
          </a:p>
          <a:p>
            <a:pPr indent="-342900" lvl="0" marL="457200" rtl="0" algn="l">
              <a:spcBef>
                <a:spcPts val="0"/>
              </a:spcBef>
              <a:spcAft>
                <a:spcPts val="0"/>
              </a:spcAft>
              <a:buClr>
                <a:srgbClr val="202124"/>
              </a:buClr>
              <a:buSzPts val="1800"/>
              <a:buChar char="●"/>
            </a:pPr>
            <a:r>
              <a:rPr lang="en" sz="1800">
                <a:solidFill>
                  <a:srgbClr val="202124"/>
                </a:solidFill>
                <a:highlight>
                  <a:srgbClr val="FFFFFF"/>
                </a:highlight>
              </a:rPr>
              <a:t>information system development analysis</a:t>
            </a:r>
            <a:endParaRPr sz="1800">
              <a:solidFill>
                <a:srgbClr val="202124"/>
              </a:solidFill>
              <a:highlight>
                <a:srgbClr val="FFFFFF"/>
              </a:highlight>
            </a:endParaRPr>
          </a:p>
          <a:p>
            <a:pPr indent="-342900" lvl="0" marL="457200" rtl="0" algn="l">
              <a:spcBef>
                <a:spcPts val="0"/>
              </a:spcBef>
              <a:spcAft>
                <a:spcPts val="0"/>
              </a:spcAft>
              <a:buClr>
                <a:srgbClr val="202124"/>
              </a:buClr>
              <a:buSzPts val="1800"/>
              <a:buChar char="●"/>
            </a:pPr>
            <a:r>
              <a:rPr lang="en" sz="1800">
                <a:solidFill>
                  <a:srgbClr val="202124"/>
                </a:solidFill>
                <a:highlight>
                  <a:srgbClr val="FFFFFF"/>
                </a:highlight>
              </a:rPr>
              <a:t>marketing  and business intelligence needs </a:t>
            </a:r>
            <a:endParaRPr sz="1800">
              <a:solidFill>
                <a:srgbClr val="202124"/>
              </a:solidFill>
              <a:highlight>
                <a:srgbClr val="FFFFFF"/>
              </a:highlight>
            </a:endParaRPr>
          </a:p>
          <a:p>
            <a:pPr indent="0" lvl="0" marL="0" rtl="0" algn="l">
              <a:spcBef>
                <a:spcPts val="0"/>
              </a:spcBef>
              <a:spcAft>
                <a:spcPts val="0"/>
              </a:spcAft>
              <a:buNone/>
            </a:pPr>
            <a:r>
              <a:t/>
            </a:r>
            <a:endParaRPr sz="1800">
              <a:solidFill>
                <a:srgbClr val="202124"/>
              </a:solidFill>
              <a:highlight>
                <a:srgbClr val="FFFFFF"/>
              </a:highlight>
            </a:endParaRPr>
          </a:p>
          <a:p>
            <a:pPr indent="0" lvl="0" marL="0" rtl="0" algn="l">
              <a:spcBef>
                <a:spcPts val="0"/>
              </a:spcBef>
              <a:spcAft>
                <a:spcPts val="0"/>
              </a:spcAft>
              <a:buNone/>
            </a:pPr>
            <a:r>
              <a:rPr lang="en" sz="1800">
                <a:solidFill>
                  <a:srgbClr val="202124"/>
                </a:solidFill>
                <a:highlight>
                  <a:srgbClr val="FFFFFF"/>
                </a:highlight>
              </a:rPr>
              <a:t>In our case, we performed SNA to reveal information about the influencer’s </a:t>
            </a:r>
            <a:r>
              <a:rPr lang="en" sz="1800">
                <a:solidFill>
                  <a:srgbClr val="202124"/>
                </a:solidFill>
                <a:highlight>
                  <a:srgbClr val="FFFFFF"/>
                </a:highlight>
              </a:rPr>
              <a:t>fanbase</a:t>
            </a:r>
            <a:r>
              <a:rPr lang="en" sz="1800">
                <a:solidFill>
                  <a:srgbClr val="202124"/>
                </a:solidFill>
                <a:highlight>
                  <a:srgbClr val="FFFFFF"/>
                </a:highlight>
              </a:rPr>
              <a:t> activities, overlaps, and interactions</a:t>
            </a:r>
            <a:endParaRPr sz="1200">
              <a:solidFill>
                <a:srgbClr val="202124"/>
              </a:solidFill>
              <a:highlight>
                <a:srgbClr val="FFFFFF"/>
              </a:highlight>
              <a:latin typeface="Roboto"/>
              <a:ea typeface="Roboto"/>
              <a:cs typeface="Roboto"/>
              <a:sym typeface="Roboto"/>
            </a:endParaRPr>
          </a:p>
        </p:txBody>
      </p:sp>
      <p:pic>
        <p:nvPicPr>
          <p:cNvPr id="328" name="Google Shape;328;p45"/>
          <p:cNvPicPr preferRelativeResize="0"/>
          <p:nvPr/>
        </p:nvPicPr>
        <p:blipFill>
          <a:blip r:embed="rId3">
            <a:alphaModFix/>
          </a:blip>
          <a:stretch>
            <a:fillRect/>
          </a:stretch>
        </p:blipFill>
        <p:spPr>
          <a:xfrm>
            <a:off x="427375" y="3667125"/>
            <a:ext cx="8289250" cy="1476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with Influencer-User Matrix</a:t>
            </a:r>
            <a:endParaRPr>
              <a:highlight>
                <a:srgbClr val="FFC000"/>
              </a:highlight>
            </a:endParaRPr>
          </a:p>
        </p:txBody>
      </p:sp>
      <p:sp>
        <p:nvSpPr>
          <p:cNvPr id="334" name="Google Shape;334;p46"/>
          <p:cNvSpPr txBox="1"/>
          <p:nvPr/>
        </p:nvSpPr>
        <p:spPr>
          <a:xfrm>
            <a:off x="495250" y="1202275"/>
            <a:ext cx="8520600" cy="18933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SzPts val="1800"/>
              <a:buChar char="●"/>
            </a:pPr>
            <a:r>
              <a:rPr lang="en" sz="1800"/>
              <a:t>We created an influencer-user (I-U) matrix to compute </a:t>
            </a:r>
            <a:r>
              <a:rPr lang="en" sz="1800"/>
              <a:t>cosine</a:t>
            </a:r>
            <a:r>
              <a:rPr lang="en" sz="1800"/>
              <a:t> similarity scores</a:t>
            </a:r>
            <a:endParaRPr sz="1800"/>
          </a:p>
          <a:p>
            <a:pPr indent="-323850" lvl="1" marL="914400" rtl="0" algn="l">
              <a:lnSpc>
                <a:spcPct val="200000"/>
              </a:lnSpc>
              <a:spcBef>
                <a:spcPts val="0"/>
              </a:spcBef>
              <a:spcAft>
                <a:spcPts val="0"/>
              </a:spcAft>
              <a:buSzPts val="1500"/>
              <a:buChar char="○"/>
            </a:pPr>
            <a:r>
              <a:rPr lang="en" sz="1500"/>
              <a:t>Find the number of occur</a:t>
            </a:r>
            <a:r>
              <a:rPr lang="en" sz="1500"/>
              <a:t>rences of each users for each influencer</a:t>
            </a:r>
            <a:endParaRPr sz="1500"/>
          </a:p>
          <a:p>
            <a:pPr indent="-323850" lvl="1" marL="914400" rtl="0" algn="l">
              <a:lnSpc>
                <a:spcPct val="200000"/>
              </a:lnSpc>
              <a:spcBef>
                <a:spcPts val="0"/>
              </a:spcBef>
              <a:spcAft>
                <a:spcPts val="0"/>
              </a:spcAft>
              <a:buSzPts val="1500"/>
              <a:buChar char="○"/>
            </a:pPr>
            <a:r>
              <a:rPr lang="en" sz="1500"/>
              <a:t>Compute the cosine similarity between the vectors of occurrences</a:t>
            </a:r>
            <a:endParaRPr sz="1500"/>
          </a:p>
          <a:p>
            <a:pPr indent="-323850" lvl="1" marL="914400" rtl="0" algn="l">
              <a:lnSpc>
                <a:spcPct val="200000"/>
              </a:lnSpc>
              <a:spcBef>
                <a:spcPts val="0"/>
              </a:spcBef>
              <a:spcAft>
                <a:spcPts val="0"/>
              </a:spcAft>
              <a:buSzPts val="1500"/>
              <a:buChar char="○"/>
            </a:pPr>
            <a:r>
              <a:rPr lang="en" sz="1500"/>
              <a:t>Sorting the results and find the closest ones</a:t>
            </a:r>
            <a:endParaRPr sz="1500"/>
          </a:p>
        </p:txBody>
      </p:sp>
      <p:pic>
        <p:nvPicPr>
          <p:cNvPr id="335" name="Google Shape;335;p46"/>
          <p:cNvPicPr preferRelativeResize="0"/>
          <p:nvPr/>
        </p:nvPicPr>
        <p:blipFill>
          <a:blip r:embed="rId3">
            <a:alphaModFix/>
          </a:blip>
          <a:stretch>
            <a:fillRect/>
          </a:stretch>
        </p:blipFill>
        <p:spPr>
          <a:xfrm>
            <a:off x="571913" y="3077450"/>
            <a:ext cx="3400425" cy="1981200"/>
          </a:xfrm>
          <a:prstGeom prst="rect">
            <a:avLst/>
          </a:prstGeom>
          <a:noFill/>
          <a:ln>
            <a:noFill/>
          </a:ln>
        </p:spPr>
      </p:pic>
      <p:pic>
        <p:nvPicPr>
          <p:cNvPr id="336" name="Google Shape;336;p46"/>
          <p:cNvPicPr preferRelativeResize="0"/>
          <p:nvPr/>
        </p:nvPicPr>
        <p:blipFill>
          <a:blip r:embed="rId4">
            <a:alphaModFix/>
          </a:blip>
          <a:stretch>
            <a:fillRect/>
          </a:stretch>
        </p:blipFill>
        <p:spPr>
          <a:xfrm>
            <a:off x="4145350" y="3324037"/>
            <a:ext cx="4164251" cy="1488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159300" y="64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I-U Matrix Tackles Business Questions</a:t>
            </a:r>
            <a:endParaRPr>
              <a:highlight>
                <a:srgbClr val="FFC000"/>
              </a:highlight>
            </a:endParaRPr>
          </a:p>
        </p:txBody>
      </p:sp>
      <p:sp>
        <p:nvSpPr>
          <p:cNvPr id="342" name="Google Shape;342;p47"/>
          <p:cNvSpPr txBox="1"/>
          <p:nvPr/>
        </p:nvSpPr>
        <p:spPr>
          <a:xfrm>
            <a:off x="810575" y="1066925"/>
            <a:ext cx="3143400" cy="1223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model.best_sub(</a:t>
            </a:r>
            <a:r>
              <a:rPr lang="en" sz="1050">
                <a:solidFill>
                  <a:srgbClr val="A31515"/>
                </a:solidFill>
                <a:highlight>
                  <a:srgbClr val="FFFFFE"/>
                </a:highlight>
                <a:latin typeface="Courier New"/>
                <a:ea typeface="Courier New"/>
                <a:cs typeface="Courier New"/>
                <a:sym typeface="Courier New"/>
              </a:rPr>
              <a:t>"Beyonce"</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['Bad Bunny', 'Pharrell Williams’]</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model.best_complete(</a:t>
            </a:r>
            <a:r>
              <a:rPr lang="en" sz="1050">
                <a:solidFill>
                  <a:srgbClr val="A31515"/>
                </a:solidFill>
                <a:highlight>
                  <a:srgbClr val="FFFFFE"/>
                </a:highlight>
                <a:latin typeface="Courier New"/>
                <a:ea typeface="Courier New"/>
                <a:cs typeface="Courier New"/>
                <a:sym typeface="Courier New"/>
              </a:rPr>
              <a:t>"Beyonce"</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['Adriene Mishler', 'Jerry Lorenzo']</a:t>
            </a:r>
            <a:endParaRPr/>
          </a:p>
        </p:txBody>
      </p:sp>
      <p:sp>
        <p:nvSpPr>
          <p:cNvPr id="343" name="Google Shape;343;p47"/>
          <p:cNvSpPr txBox="1"/>
          <p:nvPr/>
        </p:nvSpPr>
        <p:spPr>
          <a:xfrm>
            <a:off x="1432475" y="705588"/>
            <a:ext cx="171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rPr>
              <a:t>Beyonce</a:t>
            </a:r>
            <a:endParaRPr b="1">
              <a:solidFill>
                <a:schemeClr val="dk2"/>
              </a:solidFill>
            </a:endParaRPr>
          </a:p>
        </p:txBody>
      </p:sp>
      <p:sp>
        <p:nvSpPr>
          <p:cNvPr id="344" name="Google Shape;344;p47"/>
          <p:cNvSpPr txBox="1"/>
          <p:nvPr/>
        </p:nvSpPr>
        <p:spPr>
          <a:xfrm>
            <a:off x="4860750" y="3593500"/>
            <a:ext cx="3143400" cy="1241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model.best_sub(</a:t>
            </a:r>
            <a:r>
              <a:rPr lang="en" sz="1050">
                <a:solidFill>
                  <a:srgbClr val="A31515"/>
                </a:solidFill>
                <a:highlight>
                  <a:srgbClr val="FFFFFE"/>
                </a:highlight>
                <a:latin typeface="Courier New"/>
                <a:ea typeface="Courier New"/>
                <a:cs typeface="Courier New"/>
                <a:sym typeface="Courier New"/>
              </a:rPr>
              <a:t>"Naeun Son"</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100">
                <a:solidFill>
                  <a:srgbClr val="212121"/>
                </a:solidFill>
                <a:highlight>
                  <a:srgbClr val="FFFFFF"/>
                </a:highlight>
                <a:latin typeface="Courier New"/>
                <a:ea typeface="Courier New"/>
                <a:cs typeface="Courier New"/>
                <a:sym typeface="Courier New"/>
              </a:rPr>
              <a:t>'BlackPink', 'Bad Bunny'</a:t>
            </a: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model.best_complete(</a:t>
            </a:r>
            <a:r>
              <a:rPr lang="en" sz="1050">
                <a:solidFill>
                  <a:srgbClr val="A31515"/>
                </a:solidFill>
                <a:highlight>
                  <a:srgbClr val="FFFFFE"/>
                </a:highlight>
                <a:latin typeface="Courier New"/>
                <a:ea typeface="Courier New"/>
                <a:cs typeface="Courier New"/>
                <a:sym typeface="Courier New"/>
              </a:rPr>
              <a:t>"Naeun Son"</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100">
                <a:solidFill>
                  <a:srgbClr val="212121"/>
                </a:solidFill>
                <a:highlight>
                  <a:srgbClr val="FFFFFF"/>
                </a:highlight>
                <a:latin typeface="Courier New"/>
                <a:ea typeface="Courier New"/>
                <a:cs typeface="Courier New"/>
                <a:sym typeface="Courier New"/>
              </a:rPr>
              <a:t>'Kerwin Frost', 'Zoe Saldana'</a:t>
            </a:r>
            <a:r>
              <a:rPr lang="en" sz="1050">
                <a:solidFill>
                  <a:srgbClr val="212121"/>
                </a:solidFill>
                <a:highlight>
                  <a:srgbClr val="FFFFFF"/>
                </a:highlight>
                <a:latin typeface="Courier New"/>
                <a:ea typeface="Courier New"/>
                <a:cs typeface="Courier New"/>
                <a:sym typeface="Courier New"/>
              </a:rPr>
              <a:t>]</a:t>
            </a:r>
            <a:endParaRPr/>
          </a:p>
        </p:txBody>
      </p:sp>
      <p:sp>
        <p:nvSpPr>
          <p:cNvPr id="345" name="Google Shape;345;p47"/>
          <p:cNvSpPr txBox="1"/>
          <p:nvPr/>
        </p:nvSpPr>
        <p:spPr>
          <a:xfrm>
            <a:off x="5482650" y="3232163"/>
            <a:ext cx="171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rPr>
              <a:t>Naeun Son</a:t>
            </a:r>
            <a:endParaRPr b="1">
              <a:solidFill>
                <a:schemeClr val="dk2"/>
              </a:solidFill>
            </a:endParaRPr>
          </a:p>
        </p:txBody>
      </p:sp>
      <p:pic>
        <p:nvPicPr>
          <p:cNvPr id="346" name="Google Shape;346;p47"/>
          <p:cNvPicPr preferRelativeResize="0"/>
          <p:nvPr/>
        </p:nvPicPr>
        <p:blipFill>
          <a:blip r:embed="rId3">
            <a:alphaModFix/>
          </a:blip>
          <a:stretch>
            <a:fillRect/>
          </a:stretch>
        </p:blipFill>
        <p:spPr>
          <a:xfrm>
            <a:off x="4519000" y="1143113"/>
            <a:ext cx="1574875" cy="1548975"/>
          </a:xfrm>
          <a:prstGeom prst="rect">
            <a:avLst/>
          </a:prstGeom>
          <a:noFill/>
          <a:ln>
            <a:noFill/>
          </a:ln>
        </p:spPr>
      </p:pic>
      <p:pic>
        <p:nvPicPr>
          <p:cNvPr id="347" name="Google Shape;347;p47"/>
          <p:cNvPicPr preferRelativeResize="0"/>
          <p:nvPr/>
        </p:nvPicPr>
        <p:blipFill>
          <a:blip r:embed="rId4">
            <a:alphaModFix/>
          </a:blip>
          <a:stretch>
            <a:fillRect/>
          </a:stretch>
        </p:blipFill>
        <p:spPr>
          <a:xfrm>
            <a:off x="247200" y="3103325"/>
            <a:ext cx="1572769" cy="1545336"/>
          </a:xfrm>
          <a:prstGeom prst="rect">
            <a:avLst/>
          </a:prstGeom>
          <a:noFill/>
          <a:ln>
            <a:noFill/>
          </a:ln>
        </p:spPr>
      </p:pic>
      <p:pic>
        <p:nvPicPr>
          <p:cNvPr id="348" name="Google Shape;348;p47"/>
          <p:cNvPicPr preferRelativeResize="0"/>
          <p:nvPr/>
        </p:nvPicPr>
        <p:blipFill>
          <a:blip r:embed="rId5">
            <a:alphaModFix/>
          </a:blip>
          <a:stretch>
            <a:fillRect/>
          </a:stretch>
        </p:blipFill>
        <p:spPr>
          <a:xfrm>
            <a:off x="6986950" y="676837"/>
            <a:ext cx="929550" cy="1174126"/>
          </a:xfrm>
          <a:prstGeom prst="rect">
            <a:avLst/>
          </a:prstGeom>
          <a:noFill/>
          <a:ln>
            <a:noFill/>
          </a:ln>
        </p:spPr>
      </p:pic>
      <p:pic>
        <p:nvPicPr>
          <p:cNvPr id="349" name="Google Shape;349;p47"/>
          <p:cNvPicPr preferRelativeResize="0"/>
          <p:nvPr/>
        </p:nvPicPr>
        <p:blipFill>
          <a:blip r:embed="rId6">
            <a:alphaModFix/>
          </a:blip>
          <a:stretch>
            <a:fillRect/>
          </a:stretch>
        </p:blipFill>
        <p:spPr>
          <a:xfrm>
            <a:off x="3494424" y="2599813"/>
            <a:ext cx="932688" cy="1170432"/>
          </a:xfrm>
          <a:prstGeom prst="rect">
            <a:avLst/>
          </a:prstGeom>
          <a:noFill/>
          <a:ln>
            <a:noFill/>
          </a:ln>
        </p:spPr>
      </p:pic>
      <p:pic>
        <p:nvPicPr>
          <p:cNvPr id="350" name="Google Shape;350;p47"/>
          <p:cNvPicPr preferRelativeResize="0"/>
          <p:nvPr/>
        </p:nvPicPr>
        <p:blipFill>
          <a:blip r:embed="rId7">
            <a:alphaModFix/>
          </a:blip>
          <a:stretch>
            <a:fillRect/>
          </a:stretch>
        </p:blipFill>
        <p:spPr>
          <a:xfrm>
            <a:off x="7918069" y="678687"/>
            <a:ext cx="932688" cy="1170432"/>
          </a:xfrm>
          <a:prstGeom prst="rect">
            <a:avLst/>
          </a:prstGeom>
          <a:noFill/>
          <a:ln>
            <a:noFill/>
          </a:ln>
        </p:spPr>
      </p:pic>
      <p:pic>
        <p:nvPicPr>
          <p:cNvPr id="351" name="Google Shape;351;p47"/>
          <p:cNvPicPr preferRelativeResize="0"/>
          <p:nvPr/>
        </p:nvPicPr>
        <p:blipFill>
          <a:blip r:embed="rId8">
            <a:alphaModFix/>
          </a:blip>
          <a:stretch>
            <a:fillRect/>
          </a:stretch>
        </p:blipFill>
        <p:spPr>
          <a:xfrm>
            <a:off x="6985381" y="1959250"/>
            <a:ext cx="932688" cy="1170432"/>
          </a:xfrm>
          <a:prstGeom prst="rect">
            <a:avLst/>
          </a:prstGeom>
          <a:noFill/>
          <a:ln>
            <a:noFill/>
          </a:ln>
        </p:spPr>
      </p:pic>
      <p:pic>
        <p:nvPicPr>
          <p:cNvPr id="352" name="Google Shape;352;p47"/>
          <p:cNvPicPr preferRelativeResize="0"/>
          <p:nvPr/>
        </p:nvPicPr>
        <p:blipFill>
          <a:blip r:embed="rId9">
            <a:alphaModFix/>
          </a:blip>
          <a:stretch>
            <a:fillRect/>
          </a:stretch>
        </p:blipFill>
        <p:spPr>
          <a:xfrm>
            <a:off x="7918069" y="1959244"/>
            <a:ext cx="932688" cy="1170432"/>
          </a:xfrm>
          <a:prstGeom prst="rect">
            <a:avLst/>
          </a:prstGeom>
          <a:noFill/>
          <a:ln>
            <a:noFill/>
          </a:ln>
        </p:spPr>
      </p:pic>
      <p:sp>
        <p:nvSpPr>
          <p:cNvPr id="353" name="Google Shape;353;p47"/>
          <p:cNvSpPr txBox="1"/>
          <p:nvPr/>
        </p:nvSpPr>
        <p:spPr>
          <a:xfrm>
            <a:off x="6248463" y="793925"/>
            <a:ext cx="5823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3000">
                <a:solidFill>
                  <a:schemeClr val="accent3"/>
                </a:solidFill>
              </a:rPr>
              <a:t>⇌</a:t>
            </a:r>
            <a:endParaRPr b="1" sz="3000">
              <a:solidFill>
                <a:schemeClr val="accent3"/>
              </a:solidFill>
            </a:endParaRPr>
          </a:p>
          <a:p>
            <a:pPr indent="0" lvl="0" marL="0" rtl="0" algn="ctr">
              <a:spcBef>
                <a:spcPts val="0"/>
              </a:spcBef>
              <a:spcAft>
                <a:spcPts val="0"/>
              </a:spcAft>
              <a:buNone/>
            </a:pPr>
            <a:r>
              <a:t/>
            </a:r>
            <a:endParaRPr b="1" sz="3000"/>
          </a:p>
          <a:p>
            <a:pPr indent="0" lvl="0" marL="0" rtl="0" algn="ctr">
              <a:spcBef>
                <a:spcPts val="0"/>
              </a:spcBef>
              <a:spcAft>
                <a:spcPts val="0"/>
              </a:spcAft>
              <a:buNone/>
            </a:pPr>
            <a:r>
              <a:t/>
            </a:r>
            <a:endParaRPr b="1" sz="3000"/>
          </a:p>
          <a:p>
            <a:pPr indent="0" lvl="0" marL="0" rtl="0" algn="ctr">
              <a:spcBef>
                <a:spcPts val="0"/>
              </a:spcBef>
              <a:spcAft>
                <a:spcPts val="0"/>
              </a:spcAft>
              <a:buNone/>
            </a:pPr>
            <a:r>
              <a:rPr b="1" lang="en" sz="3000">
                <a:solidFill>
                  <a:srgbClr val="990000"/>
                </a:solidFill>
              </a:rPr>
              <a:t>+</a:t>
            </a:r>
            <a:endParaRPr b="1" sz="3000">
              <a:solidFill>
                <a:srgbClr val="990000"/>
              </a:solidFill>
            </a:endParaRPr>
          </a:p>
        </p:txBody>
      </p:sp>
      <p:pic>
        <p:nvPicPr>
          <p:cNvPr id="354" name="Google Shape;354;p47"/>
          <p:cNvPicPr preferRelativeResize="0"/>
          <p:nvPr/>
        </p:nvPicPr>
        <p:blipFill>
          <a:blip r:embed="rId10">
            <a:alphaModFix/>
          </a:blip>
          <a:stretch>
            <a:fillRect/>
          </a:stretch>
        </p:blipFill>
        <p:spPr>
          <a:xfrm>
            <a:off x="2561725" y="2597975"/>
            <a:ext cx="932688" cy="1170431"/>
          </a:xfrm>
          <a:prstGeom prst="rect">
            <a:avLst/>
          </a:prstGeom>
          <a:noFill/>
          <a:ln>
            <a:noFill/>
          </a:ln>
        </p:spPr>
      </p:pic>
      <p:pic>
        <p:nvPicPr>
          <p:cNvPr id="355" name="Google Shape;355;p47"/>
          <p:cNvPicPr preferRelativeResize="0"/>
          <p:nvPr/>
        </p:nvPicPr>
        <p:blipFill>
          <a:blip r:embed="rId11">
            <a:alphaModFix/>
          </a:blip>
          <a:stretch>
            <a:fillRect/>
          </a:stretch>
        </p:blipFill>
        <p:spPr>
          <a:xfrm>
            <a:off x="2561731" y="3876675"/>
            <a:ext cx="932688" cy="1170432"/>
          </a:xfrm>
          <a:prstGeom prst="rect">
            <a:avLst/>
          </a:prstGeom>
          <a:noFill/>
          <a:ln>
            <a:noFill/>
          </a:ln>
        </p:spPr>
      </p:pic>
      <p:pic>
        <p:nvPicPr>
          <p:cNvPr id="356" name="Google Shape;356;p47"/>
          <p:cNvPicPr preferRelativeResize="0"/>
          <p:nvPr/>
        </p:nvPicPr>
        <p:blipFill>
          <a:blip r:embed="rId12">
            <a:alphaModFix/>
          </a:blip>
          <a:stretch>
            <a:fillRect/>
          </a:stretch>
        </p:blipFill>
        <p:spPr>
          <a:xfrm>
            <a:off x="3494424" y="3880375"/>
            <a:ext cx="932688" cy="1170432"/>
          </a:xfrm>
          <a:prstGeom prst="rect">
            <a:avLst/>
          </a:prstGeom>
          <a:noFill/>
          <a:ln>
            <a:noFill/>
          </a:ln>
        </p:spPr>
      </p:pic>
      <p:sp>
        <p:nvSpPr>
          <p:cNvPr id="357" name="Google Shape;357;p47"/>
          <p:cNvSpPr txBox="1"/>
          <p:nvPr/>
        </p:nvSpPr>
        <p:spPr>
          <a:xfrm>
            <a:off x="1901013" y="2897150"/>
            <a:ext cx="5823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3"/>
                </a:solidFill>
              </a:rPr>
              <a:t>⇌</a:t>
            </a:r>
            <a:endParaRPr b="1" sz="3000">
              <a:solidFill>
                <a:schemeClr val="accent3"/>
              </a:solidFill>
            </a:endParaRPr>
          </a:p>
          <a:p>
            <a:pPr indent="0" lvl="0" marL="0" rtl="0" algn="ctr">
              <a:spcBef>
                <a:spcPts val="0"/>
              </a:spcBef>
              <a:spcAft>
                <a:spcPts val="0"/>
              </a:spcAft>
              <a:buNone/>
            </a:pPr>
            <a:r>
              <a:t/>
            </a:r>
            <a:endParaRPr b="1" sz="3000"/>
          </a:p>
          <a:p>
            <a:pPr indent="0" lvl="0" marL="0" rtl="0" algn="ctr">
              <a:spcBef>
                <a:spcPts val="0"/>
              </a:spcBef>
              <a:spcAft>
                <a:spcPts val="0"/>
              </a:spcAft>
              <a:buNone/>
            </a:pPr>
            <a:r>
              <a:t/>
            </a:r>
            <a:endParaRPr b="1" sz="3000"/>
          </a:p>
          <a:p>
            <a:pPr indent="0" lvl="0" marL="0" rtl="0" algn="ctr">
              <a:spcBef>
                <a:spcPts val="0"/>
              </a:spcBef>
              <a:spcAft>
                <a:spcPts val="0"/>
              </a:spcAft>
              <a:buNone/>
            </a:pPr>
            <a:r>
              <a:rPr b="1" lang="en" sz="3000">
                <a:solidFill>
                  <a:srgbClr val="990000"/>
                </a:solidFill>
              </a:rPr>
              <a:t>+</a:t>
            </a:r>
            <a:endParaRPr b="1" sz="3000">
              <a:solidFill>
                <a:srgbClr val="99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Business Motivation</a:t>
            </a:r>
            <a:endParaRPr/>
          </a:p>
        </p:txBody>
      </p:sp>
      <p:sp>
        <p:nvSpPr>
          <p:cNvPr id="83" name="Google Shape;83;p21"/>
          <p:cNvSpPr txBox="1"/>
          <p:nvPr>
            <p:ph idx="1" type="body"/>
          </p:nvPr>
        </p:nvSpPr>
        <p:spPr>
          <a:xfrm>
            <a:off x="311697" y="1204825"/>
            <a:ext cx="7820400" cy="3201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600"/>
              </a:spcBef>
              <a:spcAft>
                <a:spcPts val="0"/>
              </a:spcAft>
              <a:buClr>
                <a:schemeClr val="dk1"/>
              </a:buClr>
              <a:buSzPts val="1800"/>
              <a:buChar char="●"/>
            </a:pPr>
            <a:r>
              <a:rPr lang="en" sz="1800">
                <a:solidFill>
                  <a:schemeClr val="dk1"/>
                </a:solidFill>
              </a:rPr>
              <a:t>Influencer marketing is increasingly important</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Adidas pursues this strategy with great success (e.g., Kanye West)</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But, so far the effort is largely ad-hoc or relies on much manual effort</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Current approaches fails to consider unstructured data in social media (text, networks, image, video)</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Thus, a decision support system would be a great of asset </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sp>
        <p:nvSpPr>
          <p:cNvPr id="363" name="Google Shape;363;p48"/>
          <p:cNvSpPr txBox="1"/>
          <p:nvPr/>
        </p:nvSpPr>
        <p:spPr>
          <a:xfrm>
            <a:off x="495250" y="1202275"/>
            <a:ext cx="83370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SzPts val="1600"/>
              <a:buChar char="●"/>
            </a:pPr>
            <a:r>
              <a:rPr lang="en" sz="1600"/>
              <a:t>Developed by S</a:t>
            </a:r>
            <a:r>
              <a:rPr lang="en" sz="1600"/>
              <a:t>tanford</a:t>
            </a:r>
            <a:endParaRPr sz="1600"/>
          </a:p>
          <a:p>
            <a:pPr indent="-330200" lvl="0" marL="457200" rtl="0" algn="l">
              <a:lnSpc>
                <a:spcPct val="200000"/>
              </a:lnSpc>
              <a:spcBef>
                <a:spcPts val="0"/>
              </a:spcBef>
              <a:spcAft>
                <a:spcPts val="0"/>
              </a:spcAft>
              <a:buSzPts val="1600"/>
              <a:buChar char="●"/>
            </a:pPr>
            <a:r>
              <a:rPr lang="en" sz="1600"/>
              <a:t>B</a:t>
            </a:r>
            <a:r>
              <a:rPr lang="en" sz="1600"/>
              <a:t>uilt upon the idea of word2vec</a:t>
            </a:r>
            <a:endParaRPr sz="1600"/>
          </a:p>
          <a:p>
            <a:pPr indent="-330200" lvl="0" marL="457200" rtl="0" algn="l">
              <a:lnSpc>
                <a:spcPct val="200000"/>
              </a:lnSpc>
              <a:spcBef>
                <a:spcPts val="0"/>
              </a:spcBef>
              <a:spcAft>
                <a:spcPts val="0"/>
              </a:spcAft>
              <a:buSzPts val="1600"/>
              <a:buChar char="●"/>
            </a:pPr>
            <a:r>
              <a:rPr lang="en" sz="1600"/>
              <a:t>Convert high dimensional data/information into a low-dimensional representations</a:t>
            </a:r>
            <a:r>
              <a:rPr baseline="30000" lang="en" sz="1600" u="sng">
                <a:solidFill>
                  <a:schemeClr val="hlink"/>
                </a:solidFill>
                <a:hlinkClick action="ppaction://hlinksldjump" r:id="rId3"/>
              </a:rPr>
              <a:t>[2]</a:t>
            </a:r>
            <a:r>
              <a:rPr baseline="30000" lang="en" sz="1600"/>
              <a:t> </a:t>
            </a:r>
            <a:endParaRPr baseline="30000" sz="1600"/>
          </a:p>
          <a:p>
            <a:pPr indent="-330200" lvl="0" marL="457200" rtl="0" algn="l">
              <a:lnSpc>
                <a:spcPct val="200000"/>
              </a:lnSpc>
              <a:spcBef>
                <a:spcPts val="0"/>
              </a:spcBef>
              <a:spcAft>
                <a:spcPts val="0"/>
              </a:spcAft>
              <a:buSzPts val="1600"/>
              <a:buChar char="●"/>
            </a:pPr>
            <a:r>
              <a:rPr lang="en" sz="1600"/>
              <a:t>By studying the relationship between the nodes, business can generate the insights of the people to whom the influencers reached</a:t>
            </a:r>
            <a:endParaRPr sz="1600"/>
          </a:p>
          <a:p>
            <a:pPr indent="-330200" lvl="0" marL="457200" rtl="0" algn="l">
              <a:lnSpc>
                <a:spcPct val="200000"/>
              </a:lnSpc>
              <a:spcBef>
                <a:spcPts val="0"/>
              </a:spcBef>
              <a:spcAft>
                <a:spcPts val="0"/>
              </a:spcAft>
              <a:buSzPts val="1600"/>
              <a:buChar char="●"/>
            </a:pPr>
            <a:r>
              <a:rPr lang="en" sz="1600"/>
              <a:t>A node embeddings (or influencer’s fanbase dictionary) will be generated:</a:t>
            </a:r>
            <a:endParaRPr sz="1600"/>
          </a:p>
          <a:p>
            <a:pPr indent="-330200" lvl="1" marL="914400" rtl="0" algn="l">
              <a:lnSpc>
                <a:spcPct val="200000"/>
              </a:lnSpc>
              <a:spcBef>
                <a:spcPts val="0"/>
              </a:spcBef>
              <a:spcAft>
                <a:spcPts val="0"/>
              </a:spcAft>
              <a:buSzPts val="1600"/>
              <a:buChar char="○"/>
            </a:pPr>
            <a:r>
              <a:rPr lang="en" sz="1600"/>
              <a:t>Can be used for various analysis, like K-means clustering</a:t>
            </a:r>
            <a:endParaRPr sz="1600"/>
          </a:p>
        </p:txBody>
      </p:sp>
      <p:pic>
        <p:nvPicPr>
          <p:cNvPr id="364" name="Google Shape;364;p48"/>
          <p:cNvPicPr preferRelativeResize="0"/>
          <p:nvPr/>
        </p:nvPicPr>
        <p:blipFill>
          <a:blip r:embed="rId4">
            <a:alphaModFix/>
          </a:blip>
          <a:stretch>
            <a:fillRect/>
          </a:stretch>
        </p:blipFill>
        <p:spPr>
          <a:xfrm>
            <a:off x="4913000" y="185425"/>
            <a:ext cx="3474625" cy="1980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235500" y="2164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Node2vec - </a:t>
            </a:r>
            <a:r>
              <a:rPr lang="en">
                <a:highlight>
                  <a:srgbClr val="FFC000"/>
                </a:highlight>
              </a:rPr>
              <a:t>Generate</a:t>
            </a:r>
            <a:r>
              <a:rPr lang="en">
                <a:highlight>
                  <a:srgbClr val="FFC000"/>
                </a:highlight>
              </a:rPr>
              <a:t> an Node Dictionary</a:t>
            </a:r>
            <a:endParaRPr>
              <a:highlight>
                <a:srgbClr val="FFC000"/>
              </a:highlight>
            </a:endParaRPr>
          </a:p>
        </p:txBody>
      </p:sp>
      <p:graphicFrame>
        <p:nvGraphicFramePr>
          <p:cNvPr id="370" name="Google Shape;370;p49"/>
          <p:cNvGraphicFramePr/>
          <p:nvPr/>
        </p:nvGraphicFramePr>
        <p:xfrm>
          <a:off x="210450" y="1080038"/>
          <a:ext cx="3000000" cy="3000000"/>
        </p:xfrm>
        <a:graphic>
          <a:graphicData uri="http://schemas.openxmlformats.org/drawingml/2006/table">
            <a:tbl>
              <a:tblPr>
                <a:noFill/>
                <a:tableStyleId>{FCF7B34D-F5FD-4D9C-ABFE-D9268600C53A}</a:tableStyleId>
              </a:tblPr>
              <a:tblGrid>
                <a:gridCol w="1399550"/>
                <a:gridCol w="1399550"/>
              </a:tblGrid>
              <a:tr h="300950">
                <a:tc gridSpan="2">
                  <a:txBody>
                    <a:bodyPr/>
                    <a:lstStyle/>
                    <a:p>
                      <a:pPr indent="0" lvl="0" marL="0" rtl="0" algn="ctr">
                        <a:spcBef>
                          <a:spcPts val="0"/>
                        </a:spcBef>
                        <a:spcAft>
                          <a:spcPts val="0"/>
                        </a:spcAft>
                        <a:buNone/>
                      </a:pPr>
                      <a:r>
                        <a:rPr lang="en"/>
                        <a:t>Data for SNA</a:t>
                      </a:r>
                      <a:endParaRPr/>
                    </a:p>
                  </a:txBody>
                  <a:tcPr marT="91425" marB="91425" marR="91425" marL="91425">
                    <a:solidFill>
                      <a:srgbClr val="CCCCCC"/>
                    </a:solidFill>
                  </a:tcPr>
                </a:tc>
                <a:tc hMerge="1"/>
              </a:tr>
              <a:tr h="463025">
                <a:tc>
                  <a:txBody>
                    <a:bodyPr/>
                    <a:lstStyle/>
                    <a:p>
                      <a:pPr indent="0" lvl="0" marL="0" rtl="0" algn="l">
                        <a:spcBef>
                          <a:spcPts val="0"/>
                        </a:spcBef>
                        <a:spcAft>
                          <a:spcPts val="0"/>
                        </a:spcAft>
                        <a:buNone/>
                      </a:pPr>
                      <a:r>
                        <a:rPr lang="en"/>
                        <a:t>Celebrity (Nodes)</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Usernames (Edges)</a:t>
                      </a:r>
                      <a:endParaRPr/>
                    </a:p>
                  </a:txBody>
                  <a:tcPr marT="91425" marB="91425" marR="91425" marL="91425">
                    <a:solidFill>
                      <a:srgbClr val="D9D9D9"/>
                    </a:solidFill>
                  </a:tcPr>
                </a:tc>
              </a:tr>
              <a:tr h="300950">
                <a:tc>
                  <a:txBody>
                    <a:bodyPr/>
                    <a:lstStyle/>
                    <a:p>
                      <a:pPr indent="0" lvl="0" marL="0" rtl="0" algn="l">
                        <a:spcBef>
                          <a:spcPts val="0"/>
                        </a:spcBef>
                        <a:spcAft>
                          <a:spcPts val="0"/>
                        </a:spcAft>
                        <a:buNone/>
                      </a:pPr>
                      <a:r>
                        <a:rPr lang="en"/>
                        <a:t>Beyonce</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User01</a:t>
                      </a:r>
                      <a:endParaRPr/>
                    </a:p>
                  </a:txBody>
                  <a:tcPr marT="91425" marB="91425" marR="91425" marL="91425">
                    <a:solidFill>
                      <a:srgbClr val="F9CB9C"/>
                    </a:solidFill>
                  </a:tcPr>
                </a:tc>
              </a:tr>
              <a:tr h="300950">
                <a:tc>
                  <a:txBody>
                    <a:bodyPr/>
                    <a:lstStyle/>
                    <a:p>
                      <a:pPr indent="0" lvl="0" marL="0" rtl="0" algn="l">
                        <a:spcBef>
                          <a:spcPts val="0"/>
                        </a:spcBef>
                        <a:spcAft>
                          <a:spcPts val="0"/>
                        </a:spcAft>
                        <a:buNone/>
                      </a:pPr>
                      <a:r>
                        <a:rPr lang="en"/>
                        <a:t>…. </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a:t>
                      </a:r>
                      <a:endParaRPr/>
                    </a:p>
                  </a:txBody>
                  <a:tcPr marT="91425" marB="91425" marR="91425" marL="91425">
                    <a:solidFill>
                      <a:srgbClr val="F9CB9C"/>
                    </a:solidFill>
                  </a:tcPr>
                </a:tc>
              </a:tr>
            </a:tbl>
          </a:graphicData>
        </a:graphic>
      </p:graphicFrame>
      <p:sp>
        <p:nvSpPr>
          <p:cNvPr id="371" name="Google Shape;371;p49"/>
          <p:cNvSpPr/>
          <p:nvPr/>
        </p:nvSpPr>
        <p:spPr>
          <a:xfrm>
            <a:off x="3728650" y="1828200"/>
            <a:ext cx="623400" cy="11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txBox="1"/>
          <p:nvPr/>
        </p:nvSpPr>
        <p:spPr>
          <a:xfrm>
            <a:off x="3674100" y="1511900"/>
            <a:ext cx="8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Graph</a:t>
            </a:r>
            <a:endParaRPr b="1" i="1">
              <a:latin typeface="Calibri"/>
              <a:ea typeface="Calibri"/>
              <a:cs typeface="Calibri"/>
              <a:sym typeface="Calibri"/>
            </a:endParaRPr>
          </a:p>
        </p:txBody>
      </p:sp>
      <p:graphicFrame>
        <p:nvGraphicFramePr>
          <p:cNvPr id="373" name="Google Shape;373;p49"/>
          <p:cNvGraphicFramePr/>
          <p:nvPr/>
        </p:nvGraphicFramePr>
        <p:xfrm>
          <a:off x="5404388" y="3477888"/>
          <a:ext cx="3000000" cy="3000000"/>
        </p:xfrm>
        <a:graphic>
          <a:graphicData uri="http://schemas.openxmlformats.org/drawingml/2006/table">
            <a:tbl>
              <a:tblPr>
                <a:noFill/>
                <a:tableStyleId>{FCF7B34D-F5FD-4D9C-ABFE-D9268600C53A}</a:tableStyleId>
              </a:tblPr>
              <a:tblGrid>
                <a:gridCol w="1788200"/>
                <a:gridCol w="1788200"/>
              </a:tblGrid>
              <a:tr h="381000">
                <a:tc>
                  <a:txBody>
                    <a:bodyPr/>
                    <a:lstStyle/>
                    <a:p>
                      <a:pPr indent="0" lvl="0" marL="0" rtl="0" algn="l">
                        <a:spcBef>
                          <a:spcPts val="0"/>
                        </a:spcBef>
                        <a:spcAft>
                          <a:spcPts val="0"/>
                        </a:spcAft>
                        <a:buNone/>
                      </a:pPr>
                      <a:r>
                        <a:rPr lang="en"/>
                        <a:t>Nodes</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Embeddings</a:t>
                      </a:r>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en"/>
                        <a:t>Beyonce</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-0.1315, 0.7745, ...</a:t>
                      </a:r>
                      <a:endParaRPr/>
                    </a:p>
                  </a:txBody>
                  <a:tcPr marT="91425" marB="91425" marR="91425" marL="91425">
                    <a:solidFill>
                      <a:srgbClr val="F9CB9C"/>
                    </a:solidFill>
                  </a:tcPr>
                </a:tc>
              </a:tr>
              <a:tr h="381000">
                <a:tc>
                  <a:txBody>
                    <a:bodyPr/>
                    <a:lstStyle/>
                    <a:p>
                      <a:pPr indent="0" lvl="0" marL="0" rtl="0" algn="l">
                        <a:spcBef>
                          <a:spcPts val="0"/>
                        </a:spcBef>
                        <a:spcAft>
                          <a:spcPts val="0"/>
                        </a:spcAft>
                        <a:buNone/>
                      </a:pPr>
                      <a:r>
                        <a:rPr lang="en"/>
                        <a:t>…. </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t>….</a:t>
                      </a:r>
                      <a:endParaRPr/>
                    </a:p>
                  </a:txBody>
                  <a:tcPr marT="91425" marB="91425" marR="91425" marL="91425">
                    <a:solidFill>
                      <a:srgbClr val="F9CB9C"/>
                    </a:solidFill>
                  </a:tcPr>
                </a:tc>
              </a:tr>
              <a:tr h="381000">
                <a:tc>
                  <a:txBody>
                    <a:bodyPr/>
                    <a:lstStyle/>
                    <a:p>
                      <a:pPr indent="0" lvl="0" marL="0" rtl="0" algn="l">
                        <a:spcBef>
                          <a:spcPts val="0"/>
                        </a:spcBef>
                        <a:spcAft>
                          <a:spcPts val="0"/>
                        </a:spcAft>
                        <a:buNone/>
                      </a:pPr>
                      <a:r>
                        <a:rPr lang="en"/>
                        <a:t>Naeun Son</a:t>
                      </a:r>
                      <a:endParaRPr/>
                    </a:p>
                  </a:txBody>
                  <a:tcPr marT="91425" marB="91425" marR="91425" marL="91425">
                    <a:solidFill>
                      <a:srgbClr val="F9CB9C"/>
                    </a:solidFill>
                  </a:tcPr>
                </a:tc>
                <a:tc>
                  <a:txBody>
                    <a:bodyPr/>
                    <a:lstStyle/>
                    <a:p>
                      <a:pPr indent="0" lvl="0" marL="0" rtl="0" algn="l">
                        <a:spcBef>
                          <a:spcPts val="0"/>
                        </a:spcBef>
                        <a:spcAft>
                          <a:spcPts val="0"/>
                        </a:spcAft>
                        <a:buNone/>
                      </a:pPr>
                      <a:r>
                        <a:rPr lang="en">
                          <a:solidFill>
                            <a:schemeClr val="dk1"/>
                          </a:solidFill>
                        </a:rPr>
                        <a:t>0.8516, 0.1442, ...</a:t>
                      </a:r>
                      <a:endParaRPr/>
                    </a:p>
                  </a:txBody>
                  <a:tcPr marT="91425" marB="91425" marR="91425" marL="91425">
                    <a:solidFill>
                      <a:srgbClr val="F9CB9C"/>
                    </a:solidFill>
                  </a:tcPr>
                </a:tc>
              </a:tr>
            </a:tbl>
          </a:graphicData>
        </a:graphic>
      </p:graphicFrame>
      <p:sp>
        <p:nvSpPr>
          <p:cNvPr id="374" name="Google Shape;374;p49"/>
          <p:cNvSpPr/>
          <p:nvPr/>
        </p:nvSpPr>
        <p:spPr>
          <a:xfrm rot="5400000">
            <a:off x="7008100" y="3123025"/>
            <a:ext cx="369000" cy="11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txBox="1"/>
          <p:nvPr/>
        </p:nvSpPr>
        <p:spPr>
          <a:xfrm>
            <a:off x="7192600" y="3009963"/>
            <a:ext cx="11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Embedding</a:t>
            </a:r>
            <a:endParaRPr b="1" i="1">
              <a:latin typeface="Calibri"/>
              <a:ea typeface="Calibri"/>
              <a:cs typeface="Calibri"/>
              <a:sym typeface="Calibri"/>
            </a:endParaRPr>
          </a:p>
        </p:txBody>
      </p:sp>
      <p:sp>
        <p:nvSpPr>
          <p:cNvPr id="376" name="Google Shape;376;p49"/>
          <p:cNvSpPr/>
          <p:nvPr/>
        </p:nvSpPr>
        <p:spPr>
          <a:xfrm rot="10800000">
            <a:off x="3811200" y="3914150"/>
            <a:ext cx="623700" cy="11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9"/>
          <p:cNvSpPr txBox="1"/>
          <p:nvPr/>
        </p:nvSpPr>
        <p:spPr>
          <a:xfrm>
            <a:off x="3826500" y="3569300"/>
            <a:ext cx="8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Calibri"/>
                <a:ea typeface="Calibri"/>
                <a:cs typeface="Calibri"/>
                <a:sym typeface="Calibri"/>
              </a:rPr>
              <a:t>Usages</a:t>
            </a:r>
            <a:endParaRPr b="1" i="1">
              <a:latin typeface="Calibri"/>
              <a:ea typeface="Calibri"/>
              <a:cs typeface="Calibri"/>
              <a:sym typeface="Calibri"/>
            </a:endParaRPr>
          </a:p>
        </p:txBody>
      </p:sp>
      <p:sp>
        <p:nvSpPr>
          <p:cNvPr id="378" name="Google Shape;378;p49"/>
          <p:cNvSpPr/>
          <p:nvPr/>
        </p:nvSpPr>
        <p:spPr>
          <a:xfrm>
            <a:off x="210452" y="3520634"/>
            <a:ext cx="3345653" cy="906123"/>
          </a:xfrm>
          <a:prstGeom prst="rect">
            <a:avLst/>
          </a:prstGeom>
        </p:spPr>
        <p:txBody>
          <a:bodyPr>
            <a:prstTxWarp prst="textPlain"/>
          </a:bodyPr>
          <a:lstStyle/>
          <a:p>
            <a:pPr lvl="0" algn="ctr"/>
            <a:r>
              <a:rPr b="0" i="0">
                <a:ln cap="flat" cmpd="sng" w="9525">
                  <a:solidFill>
                    <a:srgbClr val="0000FF"/>
                  </a:solidFill>
                  <a:prstDash val="solid"/>
                  <a:round/>
                  <a:headEnd len="sm" w="sm" type="none"/>
                  <a:tailEnd len="sm" w="sm" type="none"/>
                </a:ln>
                <a:solidFill>
                  <a:schemeClr val="lt2"/>
                </a:solidFill>
                <a:latin typeface="Arial"/>
              </a:rPr>
              <a:t>T-SNE Plot</a:t>
            </a:r>
            <a:br>
              <a:rPr b="0" i="0">
                <a:ln cap="flat" cmpd="sng" w="9525">
                  <a:solidFill>
                    <a:srgbClr val="0000FF"/>
                  </a:solidFill>
                  <a:prstDash val="solid"/>
                  <a:round/>
                  <a:headEnd len="sm" w="sm" type="none"/>
                  <a:tailEnd len="sm" w="sm" type="none"/>
                </a:ln>
                <a:solidFill>
                  <a:schemeClr val="lt2"/>
                </a:solidFill>
                <a:latin typeface="Arial"/>
              </a:rPr>
            </a:br>
            <a:r>
              <a:rPr b="0" i="0">
                <a:ln cap="flat" cmpd="sng" w="9525">
                  <a:solidFill>
                    <a:srgbClr val="0000FF"/>
                  </a:solidFill>
                  <a:prstDash val="solid"/>
                  <a:round/>
                  <a:headEnd len="sm" w="sm" type="none"/>
                  <a:tailEnd len="sm" w="sm" type="none"/>
                </a:ln>
                <a:solidFill>
                  <a:schemeClr val="lt2"/>
                </a:solidFill>
                <a:latin typeface="Arial"/>
              </a:rPr>
              <a:t>Node2vec Built-in Feature</a:t>
            </a:r>
            <a:br>
              <a:rPr b="0" i="0">
                <a:ln cap="flat" cmpd="sng" w="9525">
                  <a:solidFill>
                    <a:srgbClr val="0000FF"/>
                  </a:solidFill>
                  <a:prstDash val="solid"/>
                  <a:round/>
                  <a:headEnd len="sm" w="sm" type="none"/>
                  <a:tailEnd len="sm" w="sm" type="none"/>
                </a:ln>
                <a:solidFill>
                  <a:schemeClr val="lt2"/>
                </a:solidFill>
                <a:latin typeface="Arial"/>
              </a:rPr>
            </a:br>
            <a:r>
              <a:rPr b="0" i="0">
                <a:ln cap="flat" cmpd="sng" w="9525">
                  <a:solidFill>
                    <a:srgbClr val="0000FF"/>
                  </a:solidFill>
                  <a:prstDash val="solid"/>
                  <a:round/>
                  <a:headEnd len="sm" w="sm" type="none"/>
                  <a:tailEnd len="sm" w="sm" type="none"/>
                </a:ln>
                <a:solidFill>
                  <a:schemeClr val="lt2"/>
                </a:solidFill>
                <a:latin typeface="Arial"/>
              </a:rPr>
              <a:t>K-means Clustering</a:t>
            </a:r>
          </a:p>
        </p:txBody>
      </p:sp>
      <p:pic>
        <p:nvPicPr>
          <p:cNvPr id="379" name="Google Shape;379;p49"/>
          <p:cNvPicPr preferRelativeResize="0"/>
          <p:nvPr/>
        </p:nvPicPr>
        <p:blipFill>
          <a:blip r:embed="rId3">
            <a:alphaModFix/>
          </a:blip>
          <a:stretch>
            <a:fillRect/>
          </a:stretch>
        </p:blipFill>
        <p:spPr>
          <a:xfrm>
            <a:off x="5574113" y="865075"/>
            <a:ext cx="3236975" cy="19293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Influencers’ Fanbase Segments</a:t>
            </a:r>
            <a:endParaRPr>
              <a:highlight>
                <a:srgbClr val="FFC000"/>
              </a:highlight>
            </a:endParaRPr>
          </a:p>
        </p:txBody>
      </p:sp>
      <p:pic>
        <p:nvPicPr>
          <p:cNvPr id="385" name="Google Shape;385;p50"/>
          <p:cNvPicPr preferRelativeResize="0"/>
          <p:nvPr/>
        </p:nvPicPr>
        <p:blipFill>
          <a:blip r:embed="rId3">
            <a:alphaModFix/>
          </a:blip>
          <a:stretch>
            <a:fillRect/>
          </a:stretch>
        </p:blipFill>
        <p:spPr>
          <a:xfrm>
            <a:off x="4806425" y="919425"/>
            <a:ext cx="4185163" cy="3820976"/>
          </a:xfrm>
          <a:prstGeom prst="rect">
            <a:avLst/>
          </a:prstGeom>
          <a:noFill/>
          <a:ln>
            <a:noFill/>
          </a:ln>
        </p:spPr>
      </p:pic>
      <p:pic>
        <p:nvPicPr>
          <p:cNvPr id="386" name="Google Shape;386;p50"/>
          <p:cNvPicPr preferRelativeResize="0"/>
          <p:nvPr/>
        </p:nvPicPr>
        <p:blipFill>
          <a:blip r:embed="rId4">
            <a:alphaModFix/>
          </a:blip>
          <a:stretch>
            <a:fillRect/>
          </a:stretch>
        </p:blipFill>
        <p:spPr>
          <a:xfrm>
            <a:off x="311700" y="918813"/>
            <a:ext cx="4187951" cy="382219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0" name="Shape 390"/>
        <p:cNvGrpSpPr/>
        <p:nvPr/>
      </p:nvGrpSpPr>
      <p:grpSpPr>
        <a:xfrm>
          <a:off x="0" y="0"/>
          <a:ext cx="0" cy="0"/>
          <a:chOff x="0" y="0"/>
          <a:chExt cx="0" cy="0"/>
        </a:xfrm>
      </p:grpSpPr>
      <p:sp>
        <p:nvSpPr>
          <p:cNvPr id="391" name="Google Shape;391;p51"/>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FFFF"/>
                </a:solidFill>
              </a:rPr>
              <a:t>CASE STUDY</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311700" y="826025"/>
            <a:ext cx="8468400" cy="367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3400"/>
              <a:t>Due to a </a:t>
            </a:r>
            <a:r>
              <a:rPr lang="en" sz="3400"/>
              <a:t>controversy, if we had to substitute Naeun Son and BlackPink with someone else, who would be the ideal candidate?</a:t>
            </a:r>
            <a:endParaRPr sz="3400"/>
          </a:p>
        </p:txBody>
      </p:sp>
      <p:pic>
        <p:nvPicPr>
          <p:cNvPr id="397" name="Google Shape;397;p52"/>
          <p:cNvPicPr preferRelativeResize="0"/>
          <p:nvPr/>
        </p:nvPicPr>
        <p:blipFill>
          <a:blip r:embed="rId3">
            <a:alphaModFix/>
          </a:blip>
          <a:stretch>
            <a:fillRect/>
          </a:stretch>
        </p:blipFill>
        <p:spPr>
          <a:xfrm>
            <a:off x="431975" y="3557511"/>
            <a:ext cx="1419657" cy="1284511"/>
          </a:xfrm>
          <a:prstGeom prst="rect">
            <a:avLst/>
          </a:prstGeom>
          <a:noFill/>
          <a:ln>
            <a:noFill/>
          </a:ln>
        </p:spPr>
      </p:pic>
      <p:pic>
        <p:nvPicPr>
          <p:cNvPr id="398" name="Google Shape;398;p52"/>
          <p:cNvPicPr preferRelativeResize="0"/>
          <p:nvPr/>
        </p:nvPicPr>
        <p:blipFill>
          <a:blip r:embed="rId4">
            <a:alphaModFix/>
          </a:blip>
          <a:stretch>
            <a:fillRect/>
          </a:stretch>
        </p:blipFill>
        <p:spPr>
          <a:xfrm>
            <a:off x="1853773" y="3357375"/>
            <a:ext cx="1159678" cy="1510426"/>
          </a:xfrm>
          <a:prstGeom prst="rect">
            <a:avLst/>
          </a:prstGeom>
          <a:noFill/>
          <a:ln>
            <a:noFill/>
          </a:ln>
        </p:spPr>
      </p:pic>
      <p:pic>
        <p:nvPicPr>
          <p:cNvPr id="399" name="Google Shape;399;p52"/>
          <p:cNvPicPr preferRelativeResize="0"/>
          <p:nvPr/>
        </p:nvPicPr>
        <p:blipFill rotWithShape="1">
          <a:blip r:embed="rId5">
            <a:alphaModFix/>
          </a:blip>
          <a:srcRect b="6169" l="13741" r="11897" t="6570"/>
          <a:stretch/>
        </p:blipFill>
        <p:spPr>
          <a:xfrm>
            <a:off x="3015585" y="3531733"/>
            <a:ext cx="1236290" cy="1336057"/>
          </a:xfrm>
          <a:prstGeom prst="rect">
            <a:avLst/>
          </a:prstGeom>
          <a:noFill/>
          <a:ln>
            <a:noFill/>
          </a:ln>
        </p:spPr>
      </p:pic>
      <p:sp>
        <p:nvSpPr>
          <p:cNvPr id="400" name="Google Shape;400;p52"/>
          <p:cNvSpPr txBox="1"/>
          <p:nvPr/>
        </p:nvSpPr>
        <p:spPr>
          <a:xfrm>
            <a:off x="431975" y="130600"/>
            <a:ext cx="4570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u="sng"/>
              <a:t>Business Question</a:t>
            </a:r>
            <a:endParaRPr b="1" sz="2900" u="sng"/>
          </a:p>
        </p:txBody>
      </p:sp>
      <p:pic>
        <p:nvPicPr>
          <p:cNvPr id="401" name="Google Shape;401;p52"/>
          <p:cNvPicPr preferRelativeResize="0"/>
          <p:nvPr/>
        </p:nvPicPr>
        <p:blipFill>
          <a:blip r:embed="rId6">
            <a:alphaModFix/>
          </a:blip>
          <a:stretch>
            <a:fillRect/>
          </a:stretch>
        </p:blipFill>
        <p:spPr>
          <a:xfrm>
            <a:off x="5002775" y="3559675"/>
            <a:ext cx="1417318" cy="1280159"/>
          </a:xfrm>
          <a:prstGeom prst="rect">
            <a:avLst/>
          </a:prstGeom>
          <a:noFill/>
          <a:ln>
            <a:noFill/>
          </a:ln>
        </p:spPr>
      </p:pic>
      <p:pic>
        <p:nvPicPr>
          <p:cNvPr id="402" name="Google Shape;402;p52"/>
          <p:cNvPicPr preferRelativeResize="0"/>
          <p:nvPr/>
        </p:nvPicPr>
        <p:blipFill>
          <a:blip r:embed="rId4">
            <a:alphaModFix/>
          </a:blip>
          <a:stretch>
            <a:fillRect/>
          </a:stretch>
        </p:blipFill>
        <p:spPr>
          <a:xfrm>
            <a:off x="6425773" y="3357375"/>
            <a:ext cx="1159678" cy="1510426"/>
          </a:xfrm>
          <a:prstGeom prst="rect">
            <a:avLst/>
          </a:prstGeom>
          <a:noFill/>
          <a:ln>
            <a:noFill/>
          </a:ln>
        </p:spPr>
      </p:pic>
      <p:pic>
        <p:nvPicPr>
          <p:cNvPr id="403" name="Google Shape;403;p52"/>
          <p:cNvPicPr preferRelativeResize="0"/>
          <p:nvPr/>
        </p:nvPicPr>
        <p:blipFill rotWithShape="1">
          <a:blip r:embed="rId5">
            <a:alphaModFix/>
          </a:blip>
          <a:srcRect b="6169" l="13741" r="11897" t="6570"/>
          <a:stretch/>
        </p:blipFill>
        <p:spPr>
          <a:xfrm>
            <a:off x="7587585" y="3531733"/>
            <a:ext cx="1236290" cy="133605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Background</a:t>
            </a:r>
            <a:endParaRPr>
              <a:highlight>
                <a:srgbClr val="FFC000"/>
              </a:highlight>
            </a:endParaRPr>
          </a:p>
        </p:txBody>
      </p:sp>
      <p:sp>
        <p:nvSpPr>
          <p:cNvPr id="409" name="Google Shape;409;p53"/>
          <p:cNvSpPr txBox="1"/>
          <p:nvPr/>
        </p:nvSpPr>
        <p:spPr>
          <a:xfrm>
            <a:off x="445525" y="1057825"/>
            <a:ext cx="82194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To better understand the international market, as well as to demonstrate the potential usage of the decision support system we built, we specifically picked 8 more korean groups/individuals (based on popularity, stage style, etc.) along with “Black Pink” and “Naeun Son” to conduct a case study.</a:t>
            </a:r>
            <a:r>
              <a:rPr baseline="30000" lang="en" sz="1600" u="sng">
                <a:solidFill>
                  <a:schemeClr val="hlink"/>
                </a:solidFill>
                <a:hlinkClick action="ppaction://hlinksldjump" r:id="rId3"/>
              </a:rPr>
              <a:t>[11]</a:t>
            </a:r>
            <a:endParaRPr baseline="30000" sz="1600"/>
          </a:p>
        </p:txBody>
      </p:sp>
      <p:graphicFrame>
        <p:nvGraphicFramePr>
          <p:cNvPr id="410" name="Google Shape;410;p53"/>
          <p:cNvGraphicFramePr/>
          <p:nvPr/>
        </p:nvGraphicFramePr>
        <p:xfrm>
          <a:off x="826525" y="2414725"/>
          <a:ext cx="3000000" cy="3000000"/>
        </p:xfrm>
        <a:graphic>
          <a:graphicData uri="http://schemas.openxmlformats.org/drawingml/2006/table">
            <a:tbl>
              <a:tblPr>
                <a:noFill/>
                <a:tableStyleId>{FCF7B34D-F5FD-4D9C-ABFE-D9268600C53A}</a:tableStyleId>
              </a:tblPr>
              <a:tblGrid>
                <a:gridCol w="1135250"/>
                <a:gridCol w="771625"/>
                <a:gridCol w="1373650"/>
              </a:tblGrid>
              <a:tr h="228225">
                <a:tc>
                  <a:txBody>
                    <a:bodyPr/>
                    <a:lstStyle/>
                    <a:p>
                      <a:pPr indent="0" lvl="0" marL="0" rtl="0" algn="l">
                        <a:spcBef>
                          <a:spcPts val="0"/>
                        </a:spcBef>
                        <a:spcAft>
                          <a:spcPts val="0"/>
                        </a:spcAft>
                        <a:buNone/>
                      </a:pPr>
                      <a:r>
                        <a:rPr b="1" lang="en" sz="1000"/>
                        <a:t>Groups</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Ranking</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Reddit Subscribers</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57450">
                <a:tc>
                  <a:txBody>
                    <a:bodyPr/>
                    <a:lstStyle/>
                    <a:p>
                      <a:pPr indent="0" lvl="0" marL="0" rtl="0" algn="l">
                        <a:spcBef>
                          <a:spcPts val="0"/>
                        </a:spcBef>
                        <a:spcAft>
                          <a:spcPts val="0"/>
                        </a:spcAft>
                        <a:buNone/>
                      </a:pPr>
                      <a:r>
                        <a:rPr lang="en" sz="1000"/>
                        <a:t>Black Pink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000"/>
                        <a:t>2</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122k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t>I</a:t>
                      </a:r>
                      <a:r>
                        <a:rPr lang="en" sz="1000"/>
                        <a:t>Z*ONE</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000"/>
                        <a:t>5</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27.4k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77675">
                <a:tc>
                  <a:txBody>
                    <a:bodyPr/>
                    <a:lstStyle/>
                    <a:p>
                      <a:pPr indent="0" lvl="0" marL="0" rtl="0" algn="l">
                        <a:spcBef>
                          <a:spcPts val="0"/>
                        </a:spcBef>
                        <a:spcAft>
                          <a:spcPts val="0"/>
                        </a:spcAft>
                        <a:buNone/>
                      </a:pPr>
                      <a:r>
                        <a:rPr lang="en" sz="1000"/>
                        <a:t>BTS (boy group)</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214k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NCT (boy group)</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#6</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29.4k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35675">
                <a:tc>
                  <a:txBody>
                    <a:bodyPr/>
                    <a:lstStyle/>
                    <a:p>
                      <a:pPr indent="0" lvl="0" marL="0" rtl="0" algn="l">
                        <a:spcBef>
                          <a:spcPts val="0"/>
                        </a:spcBef>
                        <a:spcAft>
                          <a:spcPts val="0"/>
                        </a:spcAft>
                        <a:buNone/>
                      </a:pPr>
                      <a:r>
                        <a:rPr lang="en" sz="1000"/>
                        <a:t>GFriend</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#9</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23.8k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411" name="Google Shape;411;p53"/>
          <p:cNvGraphicFramePr/>
          <p:nvPr/>
        </p:nvGraphicFramePr>
        <p:xfrm>
          <a:off x="4798425" y="2414725"/>
          <a:ext cx="3000000" cy="3000000"/>
        </p:xfrm>
        <a:graphic>
          <a:graphicData uri="http://schemas.openxmlformats.org/drawingml/2006/table">
            <a:tbl>
              <a:tblPr>
                <a:noFill/>
                <a:tableStyleId>{FCF7B34D-F5FD-4D9C-ABFE-D9268600C53A}</a:tableStyleId>
              </a:tblPr>
              <a:tblGrid>
                <a:gridCol w="863400"/>
                <a:gridCol w="908825"/>
                <a:gridCol w="850000"/>
                <a:gridCol w="1355875"/>
              </a:tblGrid>
              <a:tr h="297700">
                <a:tc>
                  <a:txBody>
                    <a:bodyPr/>
                    <a:lstStyle/>
                    <a:p>
                      <a:pPr indent="0" lvl="0" marL="0" rtl="0" algn="l">
                        <a:spcBef>
                          <a:spcPts val="0"/>
                        </a:spcBef>
                        <a:spcAft>
                          <a:spcPts val="0"/>
                        </a:spcAft>
                        <a:buNone/>
                      </a:pPr>
                      <a:r>
                        <a:rPr b="1" lang="en" sz="1000"/>
                        <a:t>Individuals</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Groups</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Ranking</a:t>
                      </a:r>
                      <a:endParaRPr b="1"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rPr>
                        <a:t>Reddit Subscribers</a:t>
                      </a:r>
                      <a:endParaRPr b="1" sz="1000">
                        <a:solidFill>
                          <a:schemeClr val="dk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57450">
                <a:tc>
                  <a:txBody>
                    <a:bodyPr/>
                    <a:lstStyle/>
                    <a:p>
                      <a:pPr indent="0" lvl="0" marL="0" rtl="0" algn="l">
                        <a:spcBef>
                          <a:spcPts val="0"/>
                        </a:spcBef>
                        <a:spcAft>
                          <a:spcPts val="0"/>
                        </a:spcAft>
                        <a:buNone/>
                      </a:pPr>
                      <a:r>
                        <a:rPr lang="en" sz="1000"/>
                        <a:t>Naeun Son</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Apink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#14</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7.5k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t>Seolhyun</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AOA</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 (Nike)</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4k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77675">
                <a:tc>
                  <a:txBody>
                    <a:bodyPr/>
                    <a:lstStyle/>
                    <a:p>
                      <a:pPr indent="0" lvl="0" marL="0" rtl="0" algn="l">
                        <a:spcBef>
                          <a:spcPts val="0"/>
                        </a:spcBef>
                        <a:spcAft>
                          <a:spcPts val="0"/>
                        </a:spcAft>
                        <a:buNone/>
                      </a:pPr>
                      <a:r>
                        <a:rPr lang="en" sz="1000"/>
                        <a:t>Sana</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TWICE</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#2</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102K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t>Solar</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MAMAMOO</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#7</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18.5k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35675">
                <a:tc>
                  <a:txBody>
                    <a:bodyPr/>
                    <a:lstStyle/>
                    <a:p>
                      <a:pPr indent="0" lvl="0" marL="0" rtl="0" algn="l">
                        <a:spcBef>
                          <a:spcPts val="0"/>
                        </a:spcBef>
                        <a:spcAft>
                          <a:spcPts val="0"/>
                        </a:spcAft>
                        <a:buNone/>
                      </a:pPr>
                      <a:r>
                        <a:rPr lang="en" sz="1000"/>
                        <a:t>Miyeon</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GI-DLE</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#4</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15k</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266575" y="2194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Hypothesis</a:t>
            </a:r>
            <a:endParaRPr>
              <a:highlight>
                <a:srgbClr val="FFC000"/>
              </a:highlight>
            </a:endParaRPr>
          </a:p>
        </p:txBody>
      </p:sp>
      <p:sp>
        <p:nvSpPr>
          <p:cNvPr id="417" name="Google Shape;417;p54"/>
          <p:cNvSpPr txBox="1"/>
          <p:nvPr/>
        </p:nvSpPr>
        <p:spPr>
          <a:xfrm>
            <a:off x="419900" y="792150"/>
            <a:ext cx="7555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Either Solar or </a:t>
            </a:r>
            <a:r>
              <a:rPr lang="en"/>
              <a:t>Seolhyun</a:t>
            </a:r>
            <a:r>
              <a:rPr lang="en"/>
              <a:t> could be the most similar individual to Naeun Son.</a:t>
            </a:r>
            <a:endParaRPr/>
          </a:p>
          <a:p>
            <a:pPr indent="0" lvl="0" marL="457200" rtl="0" algn="l">
              <a:spcBef>
                <a:spcPts val="0"/>
              </a:spcBef>
              <a:spcAft>
                <a:spcPts val="0"/>
              </a:spcAft>
              <a:buNone/>
            </a:pPr>
            <a:r>
              <a:rPr lang="en"/>
              <a:t>Naeun and Seolhyun look very similar to each other and Naeun and Solar are both prominent members of a girl group.</a:t>
            </a:r>
            <a:endParaRPr/>
          </a:p>
          <a:p>
            <a:pPr indent="-317500" lvl="0" marL="457200" rtl="0" algn="l">
              <a:spcBef>
                <a:spcPts val="0"/>
              </a:spcBef>
              <a:spcAft>
                <a:spcPts val="0"/>
              </a:spcAft>
              <a:buSzPts val="1400"/>
              <a:buChar char="❖"/>
            </a:pPr>
            <a:r>
              <a:rPr lang="en"/>
              <a:t>IZ*ONE could be the most similar girl group to BlackPink based on ranking (#5 &amp; #2) and origin (</a:t>
            </a:r>
            <a:r>
              <a:rPr lang="en"/>
              <a:t>Seoul, South Korea)</a:t>
            </a:r>
            <a:endParaRPr/>
          </a:p>
          <a:p>
            <a:pPr indent="-317500" lvl="0" marL="457200" rtl="0" algn="l">
              <a:spcBef>
                <a:spcPts val="0"/>
              </a:spcBef>
              <a:spcAft>
                <a:spcPts val="0"/>
              </a:spcAft>
              <a:buSzPts val="1400"/>
              <a:buChar char="❖"/>
            </a:pPr>
            <a:r>
              <a:rPr lang="en"/>
              <a:t>Sana and Miyeon could be very </a:t>
            </a:r>
            <a:r>
              <a:rPr lang="en"/>
              <a:t>unique</a:t>
            </a:r>
            <a:r>
              <a:rPr lang="en"/>
              <a:t> in this datasets since their stage </a:t>
            </a:r>
            <a:r>
              <a:rPr lang="en"/>
              <a:t>positionings and artistic style </a:t>
            </a:r>
            <a:r>
              <a:rPr lang="en"/>
              <a:t>are very different from the other groups or individuals.</a:t>
            </a:r>
            <a:r>
              <a:rPr baseline="30000" lang="en" u="sng">
                <a:solidFill>
                  <a:schemeClr val="hlink"/>
                </a:solidFill>
                <a:hlinkClick action="ppaction://hlinksldjump" r:id="rId3"/>
              </a:rPr>
              <a:t>[11]</a:t>
            </a:r>
            <a:endParaRPr baseline="30000"/>
          </a:p>
        </p:txBody>
      </p:sp>
      <p:pic>
        <p:nvPicPr>
          <p:cNvPr id="418" name="Google Shape;418;p54"/>
          <p:cNvPicPr preferRelativeResize="0"/>
          <p:nvPr/>
        </p:nvPicPr>
        <p:blipFill>
          <a:blip r:embed="rId4">
            <a:alphaModFix/>
          </a:blip>
          <a:stretch>
            <a:fillRect/>
          </a:stretch>
        </p:blipFill>
        <p:spPr>
          <a:xfrm>
            <a:off x="1800537" y="2900463"/>
            <a:ext cx="1233625" cy="1642550"/>
          </a:xfrm>
          <a:prstGeom prst="rect">
            <a:avLst/>
          </a:prstGeom>
          <a:noFill/>
          <a:ln>
            <a:noFill/>
          </a:ln>
        </p:spPr>
      </p:pic>
      <p:pic>
        <p:nvPicPr>
          <p:cNvPr id="419" name="Google Shape;419;p54"/>
          <p:cNvPicPr preferRelativeResize="0"/>
          <p:nvPr/>
        </p:nvPicPr>
        <p:blipFill>
          <a:blip r:embed="rId5">
            <a:alphaModFix/>
          </a:blip>
          <a:stretch>
            <a:fillRect/>
          </a:stretch>
        </p:blipFill>
        <p:spPr>
          <a:xfrm>
            <a:off x="3580437" y="2900475"/>
            <a:ext cx="1234440" cy="1645919"/>
          </a:xfrm>
          <a:prstGeom prst="rect">
            <a:avLst/>
          </a:prstGeom>
          <a:noFill/>
          <a:ln>
            <a:noFill/>
          </a:ln>
        </p:spPr>
      </p:pic>
      <p:pic>
        <p:nvPicPr>
          <p:cNvPr id="420" name="Google Shape;420;p54"/>
          <p:cNvPicPr preferRelativeResize="0"/>
          <p:nvPr/>
        </p:nvPicPr>
        <p:blipFill>
          <a:blip r:embed="rId6">
            <a:alphaModFix/>
          </a:blip>
          <a:stretch>
            <a:fillRect/>
          </a:stretch>
        </p:blipFill>
        <p:spPr>
          <a:xfrm>
            <a:off x="5361169" y="2898775"/>
            <a:ext cx="1234440" cy="1645921"/>
          </a:xfrm>
          <a:prstGeom prst="rect">
            <a:avLst/>
          </a:prstGeom>
          <a:noFill/>
          <a:ln>
            <a:noFill/>
          </a:ln>
        </p:spPr>
      </p:pic>
      <p:sp>
        <p:nvSpPr>
          <p:cNvPr id="421" name="Google Shape;421;p54"/>
          <p:cNvSpPr txBox="1"/>
          <p:nvPr/>
        </p:nvSpPr>
        <p:spPr>
          <a:xfrm>
            <a:off x="3136888" y="3534675"/>
            <a:ext cx="21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a:t>
            </a:r>
            <a:endParaRPr b="1" sz="2400"/>
          </a:p>
        </p:txBody>
      </p:sp>
      <p:sp>
        <p:nvSpPr>
          <p:cNvPr id="422" name="Google Shape;422;p54"/>
          <p:cNvSpPr txBox="1"/>
          <p:nvPr/>
        </p:nvSpPr>
        <p:spPr>
          <a:xfrm>
            <a:off x="4889488" y="3534675"/>
            <a:ext cx="21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a:t>
            </a:r>
            <a:endParaRPr b="1" sz="2400"/>
          </a:p>
        </p:txBody>
      </p:sp>
      <p:sp>
        <p:nvSpPr>
          <p:cNvPr id="423" name="Google Shape;423;p54"/>
          <p:cNvSpPr txBox="1"/>
          <p:nvPr/>
        </p:nvSpPr>
        <p:spPr>
          <a:xfrm>
            <a:off x="1879450" y="4702900"/>
            <a:ext cx="107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Naeun</a:t>
            </a:r>
            <a:endParaRPr/>
          </a:p>
        </p:txBody>
      </p:sp>
      <p:sp>
        <p:nvSpPr>
          <p:cNvPr id="424" name="Google Shape;424;p54"/>
          <p:cNvSpPr txBox="1"/>
          <p:nvPr/>
        </p:nvSpPr>
        <p:spPr>
          <a:xfrm>
            <a:off x="3655925" y="4702900"/>
            <a:ext cx="107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Solar</a:t>
            </a:r>
            <a:endParaRPr/>
          </a:p>
        </p:txBody>
      </p:sp>
      <p:sp>
        <p:nvSpPr>
          <p:cNvPr id="425" name="Google Shape;425;p54"/>
          <p:cNvSpPr txBox="1"/>
          <p:nvPr/>
        </p:nvSpPr>
        <p:spPr>
          <a:xfrm>
            <a:off x="5432413" y="4702900"/>
            <a:ext cx="107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Seolhyun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Data</a:t>
            </a:r>
            <a:endParaRPr>
              <a:highlight>
                <a:srgbClr val="FFC000"/>
              </a:highlight>
            </a:endParaRPr>
          </a:p>
        </p:txBody>
      </p:sp>
      <p:pic>
        <p:nvPicPr>
          <p:cNvPr id="431" name="Google Shape;431;p55"/>
          <p:cNvPicPr preferRelativeResize="0"/>
          <p:nvPr/>
        </p:nvPicPr>
        <p:blipFill>
          <a:blip r:embed="rId3">
            <a:alphaModFix/>
          </a:blip>
          <a:stretch>
            <a:fillRect/>
          </a:stretch>
        </p:blipFill>
        <p:spPr>
          <a:xfrm>
            <a:off x="580000" y="1356800"/>
            <a:ext cx="2429900" cy="2429900"/>
          </a:xfrm>
          <a:prstGeom prst="rect">
            <a:avLst/>
          </a:prstGeom>
          <a:noFill/>
          <a:ln>
            <a:noFill/>
          </a:ln>
        </p:spPr>
      </p:pic>
      <p:sp>
        <p:nvSpPr>
          <p:cNvPr id="432" name="Google Shape;432;p55"/>
          <p:cNvSpPr txBox="1"/>
          <p:nvPr/>
        </p:nvSpPr>
        <p:spPr>
          <a:xfrm>
            <a:off x="3185375" y="1356800"/>
            <a:ext cx="4773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Data for Text Mining</a:t>
            </a:r>
            <a:r>
              <a:rPr baseline="30000" lang="en" u="sng">
                <a:solidFill>
                  <a:schemeClr val="dk2"/>
                </a:solidFill>
                <a:hlinkClick action="ppaction://hlinksldjump" r:id="rId4">
                  <a:extLst>
                    <a:ext uri="{A12FA001-AC4F-418D-AE19-62706E023703}">
                      <ahyp:hlinkClr val="tx"/>
                    </a:ext>
                  </a:extLst>
                </a:hlinkClick>
              </a:rPr>
              <a:t>[5]</a:t>
            </a:r>
            <a:r>
              <a:rPr lang="en">
                <a:solidFill>
                  <a:schemeClr val="dk1"/>
                </a:solidFill>
              </a:rPr>
              <a: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of comments: 23381</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of words: 15M+</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Data for SNA</a:t>
            </a:r>
            <a:r>
              <a:rPr baseline="30000" lang="en" u="sng">
                <a:solidFill>
                  <a:schemeClr val="hlink"/>
                </a:solidFill>
                <a:hlinkClick action="ppaction://hlinksldjump" r:id="rId5"/>
              </a:rPr>
              <a:t>[5]</a:t>
            </a:r>
            <a:r>
              <a:rPr lang="en"/>
              <a:t>:</a:t>
            </a:r>
            <a:endParaRPr/>
          </a:p>
          <a:p>
            <a:pPr indent="-317500" lvl="0" marL="457200" rtl="0" algn="l">
              <a:spcBef>
                <a:spcPts val="0"/>
              </a:spcBef>
              <a:spcAft>
                <a:spcPts val="0"/>
              </a:spcAft>
              <a:buSzPts val="1400"/>
              <a:buChar char="★"/>
            </a:pPr>
            <a:r>
              <a:rPr lang="en"/>
              <a:t># of Influencers : 10</a:t>
            </a:r>
            <a:endParaRPr/>
          </a:p>
          <a:p>
            <a:pPr indent="-317500" lvl="0" marL="457200" rtl="0" algn="l">
              <a:spcBef>
                <a:spcPts val="0"/>
              </a:spcBef>
              <a:spcAft>
                <a:spcPts val="0"/>
              </a:spcAft>
              <a:buSzPts val="1400"/>
              <a:buChar char="★"/>
            </a:pPr>
            <a:r>
              <a:rPr lang="en"/>
              <a:t># of observations: </a:t>
            </a:r>
            <a:r>
              <a:rPr lang="en">
                <a:solidFill>
                  <a:schemeClr val="dk1"/>
                </a:solidFill>
              </a:rPr>
              <a:t>49274</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of users: 35147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Text Mining (word2vec+Tf-idf)</a:t>
            </a:r>
            <a:endParaRPr>
              <a:highlight>
                <a:srgbClr val="FFC000"/>
              </a:highlight>
            </a:endParaRPr>
          </a:p>
        </p:txBody>
      </p:sp>
      <p:sp>
        <p:nvSpPr>
          <p:cNvPr id="438" name="Google Shape;438;p56"/>
          <p:cNvSpPr txBox="1"/>
          <p:nvPr/>
        </p:nvSpPr>
        <p:spPr>
          <a:xfrm>
            <a:off x="360600" y="1521300"/>
            <a:ext cx="4218300" cy="2121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most_similar(</a:t>
            </a:r>
            <a:r>
              <a:rPr lang="en" sz="1050">
                <a:solidFill>
                  <a:srgbClr val="09885A"/>
                </a:solidFill>
                <a:highlight>
                  <a:srgbClr val="FFFFFE"/>
                </a:highlight>
                <a:latin typeface="Courier New"/>
                <a:ea typeface="Courier New"/>
                <a:cs typeface="Courier New"/>
                <a:sym typeface="Courier New"/>
              </a:rPr>
              <a:t>“BlackPink”</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Pairwise_similarities,</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rgbClr val="A31515"/>
                </a:solidFill>
                <a:highlight>
                  <a:srgbClr val="FFFFFE"/>
                </a:highlight>
                <a:latin typeface="Courier New"/>
                <a:ea typeface="Courier New"/>
                <a:cs typeface="Courier New"/>
                <a:sym typeface="Courier New"/>
              </a:rPr>
              <a:t>  'Cosine Similarity'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rgbClr val="09885A"/>
                </a:solidFill>
                <a:highlight>
                  <a:srgbClr val="FFFFFE"/>
                </a:highlight>
                <a:latin typeface="Courier New"/>
                <a:ea typeface="Courier New"/>
                <a:cs typeface="Courier New"/>
                <a:sym typeface="Courier New"/>
              </a:rPr>
              <a:t>  topn=2</a:t>
            </a:r>
            <a:r>
              <a:rPr lang="en" sz="1050">
                <a:solidFill>
                  <a:schemeClr val="dk1"/>
                </a:solidFill>
                <a:highlight>
                  <a:srgbClr val="FFFFFE"/>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Name: </a:t>
            </a:r>
            <a:r>
              <a:rPr lang="en" sz="1050">
                <a:solidFill>
                  <a:srgbClr val="212121"/>
                </a:solidFill>
                <a:highlight>
                  <a:srgbClr val="FFFFFF"/>
                </a:highlight>
                <a:latin typeface="Courier New"/>
                <a:ea typeface="Courier New"/>
                <a:cs typeface="Courier New"/>
                <a:sym typeface="Courier New"/>
              </a:rPr>
              <a:t>BlackPink</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Similar Influencers:</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a:t>
            </a:r>
            <a:r>
              <a:rPr b="1" lang="en" sz="1150">
                <a:solidFill>
                  <a:srgbClr val="212121"/>
                </a:solidFill>
                <a:highlight>
                  <a:srgbClr val="FFFFFF"/>
                </a:highlight>
                <a:latin typeface="Courier New"/>
                <a:ea typeface="Courier New"/>
                <a:cs typeface="Courier New"/>
                <a:sym typeface="Courier New"/>
              </a:rPr>
              <a:t>iZone</a:t>
            </a:r>
            <a:r>
              <a:rPr lang="en" sz="1050">
                <a:solidFill>
                  <a:srgbClr val="212121"/>
                </a:solidFill>
                <a:highlight>
                  <a:srgbClr val="FFFFFF"/>
                </a:highlight>
                <a:latin typeface="Courier New"/>
                <a:ea typeface="Courier New"/>
                <a:cs typeface="Courier New"/>
                <a:sym typeface="Courier New"/>
              </a:rPr>
              <a:t> : </a:t>
            </a:r>
            <a:r>
              <a:rPr b="1" lang="en" sz="1150">
                <a:solidFill>
                  <a:srgbClr val="212121"/>
                </a:solidFill>
                <a:highlight>
                  <a:srgbClr val="FFFFFF"/>
                </a:highlight>
                <a:latin typeface="Courier New"/>
                <a:ea typeface="Courier New"/>
                <a:cs typeface="Courier New"/>
                <a:sym typeface="Courier New"/>
              </a:rPr>
              <a:t>0.7479952518415461</a:t>
            </a:r>
            <a:endParaRPr b="1" sz="11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GFriend : 0.7131607796176859</a:t>
            </a:r>
            <a:endParaRPr sz="1050">
              <a:solidFill>
                <a:srgbClr val="212121"/>
              </a:solidFill>
              <a:highlight>
                <a:srgbClr val="FFFFFF"/>
              </a:highlight>
              <a:latin typeface="Courier New"/>
              <a:ea typeface="Courier New"/>
              <a:cs typeface="Courier New"/>
              <a:sym typeface="Courier New"/>
            </a:endParaRPr>
          </a:p>
        </p:txBody>
      </p:sp>
      <p:sp>
        <p:nvSpPr>
          <p:cNvPr id="439" name="Google Shape;439;p56"/>
          <p:cNvSpPr txBox="1"/>
          <p:nvPr/>
        </p:nvSpPr>
        <p:spPr>
          <a:xfrm>
            <a:off x="4578900" y="1521300"/>
            <a:ext cx="4218300" cy="21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most_similar(</a:t>
            </a:r>
            <a:r>
              <a:rPr lang="en" sz="1050">
                <a:solidFill>
                  <a:srgbClr val="09885A"/>
                </a:solidFill>
                <a:highlight>
                  <a:srgbClr val="FFFFFE"/>
                </a:highlight>
                <a:latin typeface="Courier New"/>
                <a:ea typeface="Courier New"/>
                <a:cs typeface="Courier New"/>
                <a:sym typeface="Courier New"/>
              </a:rPr>
              <a:t>“Naeun Son”</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Pairwise_similarities,</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rgbClr val="A31515"/>
                </a:solidFill>
                <a:highlight>
                  <a:srgbClr val="FFFFFE"/>
                </a:highlight>
                <a:latin typeface="Courier New"/>
                <a:ea typeface="Courier New"/>
                <a:cs typeface="Courier New"/>
                <a:sym typeface="Courier New"/>
              </a:rPr>
              <a:t>  'Cosine Similarity'</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en" sz="1050">
                <a:solidFill>
                  <a:srgbClr val="09885A"/>
                </a:solidFill>
                <a:highlight>
                  <a:srgbClr val="FFFFFE"/>
                </a:highlight>
                <a:latin typeface="Courier New"/>
                <a:ea typeface="Courier New"/>
                <a:cs typeface="Courier New"/>
                <a:sym typeface="Courier New"/>
              </a:rPr>
              <a:t>  topn=2</a:t>
            </a:r>
            <a:r>
              <a:rPr lang="en" sz="1050">
                <a:solidFill>
                  <a:schemeClr val="dk1"/>
                </a:solidFill>
                <a:highlight>
                  <a:srgbClr val="FFFFFE"/>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Name: </a:t>
            </a:r>
            <a:r>
              <a:rPr lang="en" sz="1050">
                <a:solidFill>
                  <a:srgbClr val="212121"/>
                </a:solidFill>
                <a:highlight>
                  <a:srgbClr val="FFFFFF"/>
                </a:highlight>
                <a:latin typeface="Courier New"/>
                <a:ea typeface="Courier New"/>
                <a:cs typeface="Courier New"/>
                <a:sym typeface="Courier New"/>
              </a:rPr>
              <a:t>Naeun Son</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Similar Influencers:</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Seolhyun : 0.6698078801647593</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a:t>
            </a:r>
            <a:r>
              <a:rPr lang="en" sz="1050">
                <a:solidFill>
                  <a:srgbClr val="212121"/>
                </a:solidFill>
                <a:highlight>
                  <a:srgbClr val="FFFFFF"/>
                </a:highlight>
                <a:latin typeface="Courier New"/>
                <a:ea typeface="Courier New"/>
                <a:cs typeface="Courier New"/>
                <a:sym typeface="Courier New"/>
              </a:rPr>
              <a:t>Solar : 0.6178915677265608</a:t>
            </a:r>
            <a:endParaRPr sz="1050">
              <a:solidFill>
                <a:srgbClr val="212121"/>
              </a:solidFill>
              <a:highlight>
                <a:schemeClr val="accent1"/>
              </a:highlight>
              <a:latin typeface="Courier New"/>
              <a:ea typeface="Courier New"/>
              <a:cs typeface="Courier New"/>
              <a:sym typeface="Courier New"/>
            </a:endParaRPr>
          </a:p>
        </p:txBody>
      </p:sp>
      <p:sp>
        <p:nvSpPr>
          <p:cNvPr id="440" name="Google Shape;440;p56"/>
          <p:cNvSpPr txBox="1"/>
          <p:nvPr/>
        </p:nvSpPr>
        <p:spPr>
          <a:xfrm>
            <a:off x="411875" y="3817450"/>
            <a:ext cx="820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highlight>
                  <a:srgbClr val="FF9900"/>
                </a:highlight>
              </a:rPr>
              <a:t>“Followers of BlackPink talk 74.79% </a:t>
            </a:r>
            <a:r>
              <a:rPr b="1" lang="en" sz="1700">
                <a:highlight>
                  <a:srgbClr val="FF9900"/>
                </a:highlight>
              </a:rPr>
              <a:t>similar</a:t>
            </a:r>
            <a:r>
              <a:rPr b="1" lang="en" sz="1700">
                <a:highlight>
                  <a:srgbClr val="FF9900"/>
                </a:highlight>
              </a:rPr>
              <a:t> to followers of </a:t>
            </a:r>
            <a:r>
              <a:rPr b="1" lang="en" sz="1700">
                <a:solidFill>
                  <a:schemeClr val="dk1"/>
                </a:solidFill>
                <a:highlight>
                  <a:srgbClr val="FF9900"/>
                </a:highlight>
              </a:rPr>
              <a:t>IZ*ONE on reddit ”</a:t>
            </a:r>
            <a:endParaRPr b="1" sz="1700">
              <a:highlight>
                <a:srgbClr val="FF9900"/>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Social Network Analysis (basic decision modeling)</a:t>
            </a:r>
            <a:endParaRPr>
              <a:highlight>
                <a:srgbClr val="FFC000"/>
              </a:highlight>
            </a:endParaRPr>
          </a:p>
        </p:txBody>
      </p:sp>
      <p:sp>
        <p:nvSpPr>
          <p:cNvPr id="446" name="Google Shape;446;p57"/>
          <p:cNvSpPr txBox="1"/>
          <p:nvPr/>
        </p:nvSpPr>
        <p:spPr>
          <a:xfrm>
            <a:off x="798500" y="2047300"/>
            <a:ext cx="3143400" cy="1223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model.best_sub(</a:t>
            </a:r>
            <a:r>
              <a:rPr lang="en" sz="1050">
                <a:solidFill>
                  <a:srgbClr val="A31515"/>
                </a:solidFill>
                <a:highlight>
                  <a:srgbClr val="FFFFFE"/>
                </a:highlight>
                <a:latin typeface="Courier New"/>
                <a:ea typeface="Courier New"/>
                <a:cs typeface="Courier New"/>
                <a:sym typeface="Courier New"/>
              </a:rPr>
              <a:t>"Naeun Son"</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050">
                <a:solidFill>
                  <a:srgbClr val="212121"/>
                </a:solidFill>
                <a:highlight>
                  <a:srgbClr val="FFFFFF"/>
                </a:highlight>
                <a:latin typeface="Courier New"/>
                <a:ea typeface="Courier New"/>
                <a:cs typeface="Courier New"/>
                <a:sym typeface="Courier New"/>
              </a:rPr>
              <a:t>'Seolhyun', 'GFriend'</a:t>
            </a: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model.best_complete(</a:t>
            </a:r>
            <a:r>
              <a:rPr lang="en" sz="1050">
                <a:solidFill>
                  <a:srgbClr val="A31515"/>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Naeun Son</a:t>
            </a:r>
            <a:r>
              <a:rPr lang="en" sz="1050">
                <a:solidFill>
                  <a:srgbClr val="A31515"/>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050">
                <a:solidFill>
                  <a:srgbClr val="212121"/>
                </a:solidFill>
                <a:highlight>
                  <a:srgbClr val="FFFFFF"/>
                </a:highlight>
                <a:latin typeface="Courier New"/>
                <a:ea typeface="Courier New"/>
                <a:cs typeface="Courier New"/>
                <a:sym typeface="Courier New"/>
              </a:rPr>
              <a:t>'Sana', 'Miyeon'</a:t>
            </a:r>
            <a:r>
              <a:rPr lang="en" sz="1050">
                <a:solidFill>
                  <a:srgbClr val="212121"/>
                </a:solidFill>
                <a:highlight>
                  <a:srgbClr val="FFFFFF"/>
                </a:highlight>
                <a:latin typeface="Courier New"/>
                <a:ea typeface="Courier New"/>
                <a:cs typeface="Courier New"/>
                <a:sym typeface="Courier New"/>
              </a:rPr>
              <a:t>]</a:t>
            </a:r>
            <a:endParaRPr/>
          </a:p>
        </p:txBody>
      </p:sp>
      <p:sp>
        <p:nvSpPr>
          <p:cNvPr id="447" name="Google Shape;447;p57"/>
          <p:cNvSpPr txBox="1"/>
          <p:nvPr/>
        </p:nvSpPr>
        <p:spPr>
          <a:xfrm>
            <a:off x="4727850" y="2047325"/>
            <a:ext cx="3143400" cy="1223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a:t>
            </a:r>
            <a:r>
              <a:rPr lang="en" sz="1050">
                <a:solidFill>
                  <a:schemeClr val="dk1"/>
                </a:solidFill>
                <a:highlight>
                  <a:srgbClr val="FFFFFE"/>
                </a:highlight>
                <a:latin typeface="Courier New"/>
                <a:ea typeface="Courier New"/>
                <a:cs typeface="Courier New"/>
                <a:sym typeface="Courier New"/>
              </a:rPr>
              <a:t>odel.best_sub (</a:t>
            </a:r>
            <a:r>
              <a:rPr lang="en" sz="1050">
                <a:solidFill>
                  <a:srgbClr val="A31515"/>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BlackPink</a:t>
            </a:r>
            <a:r>
              <a:rPr lang="en" sz="1050">
                <a:solidFill>
                  <a:srgbClr val="A31515"/>
                </a:solidFill>
                <a:highlight>
                  <a:srgbClr val="FFFFFE"/>
                </a:highlight>
                <a:latin typeface="Courier New"/>
                <a:ea typeface="Courier New"/>
                <a:cs typeface="Courier New"/>
                <a:sym typeface="Courier New"/>
              </a:rPr>
              <a:t>"</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050">
                <a:solidFill>
                  <a:srgbClr val="212121"/>
                </a:solidFill>
                <a:highlight>
                  <a:srgbClr val="FFFFFF"/>
                </a:highlight>
                <a:latin typeface="Courier New"/>
                <a:ea typeface="Courier New"/>
                <a:cs typeface="Courier New"/>
                <a:sym typeface="Courier New"/>
              </a:rPr>
              <a:t>'GFriend', 'NCT'</a:t>
            </a: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model.best_complete(</a:t>
            </a:r>
            <a:r>
              <a:rPr lang="en" sz="1050">
                <a:solidFill>
                  <a:srgbClr val="A31515"/>
                </a:solidFill>
                <a:highlight>
                  <a:srgbClr val="FFFFFE"/>
                </a:highlight>
                <a:latin typeface="Courier New"/>
                <a:ea typeface="Courier New"/>
                <a:cs typeface="Courier New"/>
                <a:sym typeface="Courier New"/>
              </a:rPr>
              <a:t>"BlackPink"</a:t>
            </a:r>
            <a:r>
              <a:rPr lang="en" sz="1050">
                <a:solidFill>
                  <a:schemeClr val="dk1"/>
                </a:solidFill>
                <a:highlight>
                  <a:srgbClr val="FFFFFE"/>
                </a:highlight>
                <a:latin typeface="Courier New"/>
                <a:ea typeface="Courier New"/>
                <a:cs typeface="Courier New"/>
                <a:sym typeface="Courier New"/>
              </a:rPr>
              <a:t>,n=</a:t>
            </a:r>
            <a:r>
              <a:rPr lang="en" sz="1050">
                <a:solidFill>
                  <a:srgbClr val="09885A"/>
                </a:solidFill>
                <a:highlight>
                  <a:srgbClr val="FFFFFE"/>
                </a:highlight>
                <a:latin typeface="Courier New"/>
                <a:ea typeface="Courier New"/>
                <a:cs typeface="Courier New"/>
                <a:sym typeface="Courier New"/>
              </a:rPr>
              <a:t>2</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r>
              <a:rPr lang="en" sz="1050">
                <a:solidFill>
                  <a:srgbClr val="212121"/>
                </a:solidFill>
                <a:highlight>
                  <a:srgbClr val="FFFFFF"/>
                </a:highlight>
                <a:latin typeface="Courier New"/>
                <a:ea typeface="Courier New"/>
                <a:cs typeface="Courier New"/>
                <a:sym typeface="Courier New"/>
              </a:rPr>
              <a:t>'Sana', 'Miyeon'</a:t>
            </a:r>
            <a:r>
              <a:rPr lang="en" sz="1050">
                <a:solidFill>
                  <a:srgbClr val="212121"/>
                </a:solidFill>
                <a:highlight>
                  <a:srgbClr val="FFFFFF"/>
                </a:highlight>
                <a:latin typeface="Courier New"/>
                <a:ea typeface="Courier New"/>
                <a:cs typeface="Courier New"/>
                <a:sym typeface="Courier New"/>
              </a:rPr>
              <a:t>]</a:t>
            </a:r>
            <a:endParaRPr/>
          </a:p>
        </p:txBody>
      </p:sp>
      <p:sp>
        <p:nvSpPr>
          <p:cNvPr id="448" name="Google Shape;448;p57"/>
          <p:cNvSpPr txBox="1"/>
          <p:nvPr/>
        </p:nvSpPr>
        <p:spPr>
          <a:xfrm>
            <a:off x="798500" y="3833000"/>
            <a:ext cx="31434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Average execution time: </a:t>
            </a:r>
            <a:r>
              <a:rPr lang="en">
                <a:latin typeface="Courier New"/>
                <a:ea typeface="Courier New"/>
                <a:cs typeface="Courier New"/>
                <a:sym typeface="Courier New"/>
              </a:rPr>
              <a:t>1</a:t>
            </a:r>
            <a:r>
              <a:rPr lang="en">
                <a:latin typeface="Courier New"/>
                <a:ea typeface="Courier New"/>
                <a:cs typeface="Courier New"/>
                <a:sym typeface="Courier New"/>
              </a:rPr>
              <a:t> min 16s</a:t>
            </a:r>
            <a:endParaRPr>
              <a:latin typeface="Courier New"/>
              <a:ea typeface="Courier New"/>
              <a:cs typeface="Courier New"/>
              <a:sym typeface="Courier New"/>
            </a:endParaRPr>
          </a:p>
        </p:txBody>
      </p:sp>
      <p:sp>
        <p:nvSpPr>
          <p:cNvPr id="449" name="Google Shape;449;p57"/>
          <p:cNvSpPr/>
          <p:nvPr/>
        </p:nvSpPr>
        <p:spPr>
          <a:xfrm>
            <a:off x="868525" y="2154400"/>
            <a:ext cx="1173000" cy="19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7"/>
          <p:cNvSpPr/>
          <p:nvPr/>
        </p:nvSpPr>
        <p:spPr>
          <a:xfrm>
            <a:off x="4795525" y="2154400"/>
            <a:ext cx="1173000" cy="19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7"/>
          <p:cNvSpPr/>
          <p:nvPr/>
        </p:nvSpPr>
        <p:spPr>
          <a:xfrm>
            <a:off x="868525" y="2786300"/>
            <a:ext cx="1556700" cy="19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7"/>
          <p:cNvSpPr/>
          <p:nvPr/>
        </p:nvSpPr>
        <p:spPr>
          <a:xfrm>
            <a:off x="4795525" y="2786300"/>
            <a:ext cx="1556700" cy="19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7"/>
          <p:cNvSpPr/>
          <p:nvPr/>
        </p:nvSpPr>
        <p:spPr>
          <a:xfrm>
            <a:off x="6181475" y="3937250"/>
            <a:ext cx="1838400" cy="51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7"/>
          <p:cNvSpPr/>
          <p:nvPr/>
        </p:nvSpPr>
        <p:spPr>
          <a:xfrm>
            <a:off x="5205900" y="1436692"/>
            <a:ext cx="1764900" cy="43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57"/>
          <p:cNvCxnSpPr>
            <a:stCxn id="451" idx="3"/>
          </p:cNvCxnSpPr>
          <p:nvPr/>
        </p:nvCxnSpPr>
        <p:spPr>
          <a:xfrm>
            <a:off x="2425225" y="2882150"/>
            <a:ext cx="3609300" cy="964200"/>
          </a:xfrm>
          <a:prstGeom prst="straightConnector1">
            <a:avLst/>
          </a:prstGeom>
          <a:noFill/>
          <a:ln cap="flat" cmpd="sng" w="28575">
            <a:solidFill>
              <a:srgbClr val="FF0000"/>
            </a:solidFill>
            <a:prstDash val="solid"/>
            <a:round/>
            <a:headEnd len="med" w="med" type="none"/>
            <a:tailEnd len="med" w="med" type="triangle"/>
          </a:ln>
        </p:spPr>
      </p:cxnSp>
      <p:cxnSp>
        <p:nvCxnSpPr>
          <p:cNvPr id="456" name="Google Shape;456;p57"/>
          <p:cNvCxnSpPr/>
          <p:nvPr/>
        </p:nvCxnSpPr>
        <p:spPr>
          <a:xfrm>
            <a:off x="5425775" y="3096725"/>
            <a:ext cx="755700" cy="721800"/>
          </a:xfrm>
          <a:prstGeom prst="straightConnector1">
            <a:avLst/>
          </a:prstGeom>
          <a:noFill/>
          <a:ln cap="flat" cmpd="sng" w="28575">
            <a:solidFill>
              <a:srgbClr val="FF0000"/>
            </a:solidFill>
            <a:prstDash val="solid"/>
            <a:round/>
            <a:headEnd len="med" w="med" type="none"/>
            <a:tailEnd len="med" w="med" type="triangle"/>
          </a:ln>
        </p:spPr>
      </p:cxnSp>
      <p:sp>
        <p:nvSpPr>
          <p:cNvPr id="457" name="Google Shape;457;p57"/>
          <p:cNvSpPr txBox="1"/>
          <p:nvPr/>
        </p:nvSpPr>
        <p:spPr>
          <a:xfrm>
            <a:off x="6237625" y="3888500"/>
            <a:ext cx="213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find the most </a:t>
            </a:r>
            <a:r>
              <a:rPr b="1" lang="en"/>
              <a:t>dissimilar</a:t>
            </a:r>
            <a:r>
              <a:rPr lang="en"/>
              <a:t> celebrity</a:t>
            </a:r>
            <a:endParaRPr/>
          </a:p>
        </p:txBody>
      </p:sp>
      <p:sp>
        <p:nvSpPr>
          <p:cNvPr id="458" name="Google Shape;458;p57"/>
          <p:cNvSpPr txBox="1"/>
          <p:nvPr/>
        </p:nvSpPr>
        <p:spPr>
          <a:xfrm>
            <a:off x="5138000" y="1348500"/>
            <a:ext cx="16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find the most </a:t>
            </a:r>
            <a:endParaRPr/>
          </a:p>
          <a:p>
            <a:pPr indent="0" lvl="0" marL="0" rtl="0" algn="l">
              <a:spcBef>
                <a:spcPts val="0"/>
              </a:spcBef>
              <a:spcAft>
                <a:spcPts val="0"/>
              </a:spcAft>
              <a:buNone/>
            </a:pPr>
            <a:r>
              <a:rPr b="1" lang="en"/>
              <a:t>similar</a:t>
            </a:r>
            <a:r>
              <a:rPr lang="en"/>
              <a:t> celebrity</a:t>
            </a:r>
            <a:endParaRPr/>
          </a:p>
        </p:txBody>
      </p:sp>
      <p:cxnSp>
        <p:nvCxnSpPr>
          <p:cNvPr id="459" name="Google Shape;459;p57"/>
          <p:cNvCxnSpPr/>
          <p:nvPr/>
        </p:nvCxnSpPr>
        <p:spPr>
          <a:xfrm flipH="1" rot="10800000">
            <a:off x="1872325" y="1453325"/>
            <a:ext cx="3096600" cy="594000"/>
          </a:xfrm>
          <a:prstGeom prst="straightConnector1">
            <a:avLst/>
          </a:prstGeom>
          <a:noFill/>
          <a:ln cap="flat" cmpd="sng" w="28575">
            <a:solidFill>
              <a:srgbClr val="FF0000"/>
            </a:solidFill>
            <a:prstDash val="solid"/>
            <a:round/>
            <a:headEnd len="med" w="med" type="none"/>
            <a:tailEnd len="med" w="med" type="triangle"/>
          </a:ln>
        </p:spPr>
      </p:cxnSp>
      <p:cxnSp>
        <p:nvCxnSpPr>
          <p:cNvPr id="460" name="Google Shape;460;p57"/>
          <p:cNvCxnSpPr/>
          <p:nvPr/>
        </p:nvCxnSpPr>
        <p:spPr>
          <a:xfrm flipH="1" rot="10800000">
            <a:off x="5019425" y="1951250"/>
            <a:ext cx="169200" cy="180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22"/>
          <p:cNvPicPr preferRelativeResize="0"/>
          <p:nvPr/>
        </p:nvPicPr>
        <p:blipFill rotWithShape="1">
          <a:blip r:embed="rId3">
            <a:alphaModFix/>
          </a:blip>
          <a:srcRect b="17396" l="0" r="0" t="17396"/>
          <a:stretch/>
        </p:blipFill>
        <p:spPr>
          <a:xfrm>
            <a:off x="0" y="1752275"/>
            <a:ext cx="9144000" cy="3391223"/>
          </a:xfrm>
          <a:prstGeom prst="rect">
            <a:avLst/>
          </a:prstGeom>
          <a:noFill/>
          <a:ln>
            <a:noFill/>
          </a:ln>
        </p:spPr>
      </p:pic>
      <p:sp>
        <p:nvSpPr>
          <p:cNvPr id="89" name="Google Shape;8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00"/>
              <a:buFont typeface="Arial"/>
              <a:buNone/>
            </a:pPr>
            <a:r>
              <a:rPr lang="en"/>
              <a:t>Where did we start </a:t>
            </a:r>
            <a:r>
              <a:rPr b="1" i="0" lang="en" sz="36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600"/>
              <a:buFont typeface="Arial"/>
              <a:buNone/>
            </a:pPr>
            <a:r>
              <a:rPr lang="en" sz="1800">
                <a:highlight>
                  <a:srgbClr val="FFC000"/>
                </a:highlight>
              </a:rPr>
              <a:t>A social news aggregation, web content rating, and discussion website</a:t>
            </a:r>
            <a:r>
              <a:rPr b="1" i="0" lang="en" sz="2400" u="none" cap="none" strike="noStrike">
                <a:solidFill>
                  <a:schemeClr val="dk1"/>
                </a:solidFill>
                <a:latin typeface="Arial"/>
                <a:ea typeface="Arial"/>
                <a:cs typeface="Arial"/>
                <a:sym typeface="Arial"/>
              </a:rPr>
              <a:t> </a:t>
            </a:r>
            <a:endParaRPr/>
          </a:p>
        </p:txBody>
      </p:sp>
      <p:sp>
        <p:nvSpPr>
          <p:cNvPr id="90" name="Google Shape;90;p22"/>
          <p:cNvSpPr txBox="1"/>
          <p:nvPr>
            <p:ph type="title"/>
          </p:nvPr>
        </p:nvSpPr>
        <p:spPr>
          <a:xfrm>
            <a:off x="368275" y="4571550"/>
            <a:ext cx="2639700" cy="9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50"/>
              <a:buFont typeface="Arial"/>
              <a:buNone/>
            </a:pPr>
            <a:r>
              <a:rPr b="1" i="0" lang="en" sz="1800" u="sng" cap="none" strike="noStrike">
                <a:solidFill>
                  <a:schemeClr val="hlink"/>
                </a:solidFill>
                <a:highlight>
                  <a:srgbClr val="FFFFFF"/>
                </a:highlight>
                <a:latin typeface="Arial"/>
                <a:ea typeface="Arial"/>
                <a:cs typeface="Arial"/>
                <a:sym typeface="Arial"/>
                <a:hlinkClick r:id="rId4"/>
              </a:rPr>
              <a:t>www.reddit.com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a:t>
            </a:r>
            <a:r>
              <a:rPr lang="en">
                <a:highlight>
                  <a:srgbClr val="FFC000"/>
                </a:highlight>
              </a:rPr>
              <a:t>Social Network Analysis (</a:t>
            </a:r>
            <a:r>
              <a:rPr lang="en">
                <a:highlight>
                  <a:srgbClr val="FFC000"/>
                </a:highlight>
              </a:rPr>
              <a:t>node2vec)</a:t>
            </a:r>
            <a:endParaRPr>
              <a:highlight>
                <a:srgbClr val="FFC000"/>
              </a:highlight>
            </a:endParaRPr>
          </a:p>
        </p:txBody>
      </p:sp>
      <p:pic>
        <p:nvPicPr>
          <p:cNvPr id="466" name="Google Shape;466;p58"/>
          <p:cNvPicPr preferRelativeResize="0"/>
          <p:nvPr/>
        </p:nvPicPr>
        <p:blipFill>
          <a:blip r:embed="rId3">
            <a:alphaModFix/>
          </a:blip>
          <a:stretch>
            <a:fillRect/>
          </a:stretch>
        </p:blipFill>
        <p:spPr>
          <a:xfrm>
            <a:off x="428700" y="1120775"/>
            <a:ext cx="3343275" cy="1015800"/>
          </a:xfrm>
          <a:prstGeom prst="rect">
            <a:avLst/>
          </a:prstGeom>
          <a:noFill/>
          <a:ln cap="flat" cmpd="sng" w="19050">
            <a:solidFill>
              <a:srgbClr val="000000"/>
            </a:solidFill>
            <a:prstDash val="solid"/>
            <a:round/>
            <a:headEnd len="sm" w="sm" type="none"/>
            <a:tailEnd len="sm" w="sm" type="none"/>
          </a:ln>
        </p:spPr>
      </p:pic>
      <p:sp>
        <p:nvSpPr>
          <p:cNvPr id="467" name="Google Shape;467;p58"/>
          <p:cNvSpPr txBox="1"/>
          <p:nvPr/>
        </p:nvSpPr>
        <p:spPr>
          <a:xfrm>
            <a:off x="4874050" y="1120775"/>
            <a:ext cx="4059000" cy="1015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Average execution time: </a:t>
            </a:r>
            <a:r>
              <a:rPr lang="en">
                <a:latin typeface="Courier New"/>
                <a:ea typeface="Courier New"/>
                <a:cs typeface="Courier New"/>
                <a:sym typeface="Courier New"/>
              </a:rPr>
              <a:t>188 ms</a:t>
            </a:r>
            <a:endParaRPr>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rPr>
              <a:t>node2vec saved </a:t>
            </a:r>
            <a:r>
              <a:rPr b="1" i="1" lang="en">
                <a:solidFill>
                  <a:schemeClr val="dk1"/>
                </a:solidFill>
              </a:rPr>
              <a:t>97.52%</a:t>
            </a:r>
            <a:r>
              <a:rPr lang="en">
                <a:solidFill>
                  <a:schemeClr val="dk1"/>
                </a:solidFill>
              </a:rPr>
              <a:t> of execution time</a:t>
            </a:r>
            <a:endParaRPr>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468" name="Google Shape;468;p58"/>
          <p:cNvPicPr preferRelativeResize="0"/>
          <p:nvPr/>
        </p:nvPicPr>
        <p:blipFill>
          <a:blip r:embed="rId4">
            <a:alphaModFix/>
          </a:blip>
          <a:stretch>
            <a:fillRect/>
          </a:stretch>
        </p:blipFill>
        <p:spPr>
          <a:xfrm>
            <a:off x="2576725" y="2288975"/>
            <a:ext cx="3990556" cy="2702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node2vec</a:t>
            </a:r>
            <a:endParaRPr>
              <a:highlight>
                <a:srgbClr val="FFC000"/>
              </a:highlight>
            </a:endParaRPr>
          </a:p>
        </p:txBody>
      </p:sp>
      <p:sp>
        <p:nvSpPr>
          <p:cNvPr id="474" name="Google Shape;474;p59"/>
          <p:cNvSpPr txBox="1"/>
          <p:nvPr/>
        </p:nvSpPr>
        <p:spPr>
          <a:xfrm>
            <a:off x="4975500" y="1356375"/>
            <a:ext cx="3957900" cy="19773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150">
                <a:solidFill>
                  <a:schemeClr val="dk1"/>
                </a:solidFill>
                <a:latin typeface="Courier New"/>
                <a:ea typeface="Courier New"/>
                <a:cs typeface="Courier New"/>
                <a:sym typeface="Courier New"/>
              </a:rPr>
              <a:t>model.wv.most_similar(</a:t>
            </a:r>
            <a:r>
              <a:rPr lang="en" sz="1150">
                <a:solidFill>
                  <a:srgbClr val="A31515"/>
                </a:solidFill>
                <a:latin typeface="Courier New"/>
                <a:ea typeface="Courier New"/>
                <a:cs typeface="Courier New"/>
                <a:sym typeface="Courier New"/>
              </a:rPr>
              <a:t>"</a:t>
            </a:r>
            <a:r>
              <a:rPr b="1" lang="en" sz="1250">
                <a:solidFill>
                  <a:srgbClr val="A31515"/>
                </a:solidFill>
                <a:latin typeface="Courier New"/>
                <a:ea typeface="Courier New"/>
                <a:cs typeface="Courier New"/>
                <a:sym typeface="Courier New"/>
              </a:rPr>
              <a:t>Naeun Son</a:t>
            </a:r>
            <a:r>
              <a:rPr lang="en" sz="1150">
                <a:solidFill>
                  <a:srgbClr val="A31515"/>
                </a:solidFill>
                <a:latin typeface="Courier New"/>
                <a:ea typeface="Courier New"/>
                <a:cs typeface="Courier New"/>
                <a:sym typeface="Courier New"/>
              </a:rPr>
              <a:t>"</a:t>
            </a:r>
            <a:r>
              <a:rPr lang="en" sz="1150">
                <a:solidFill>
                  <a:schemeClr val="dk1"/>
                </a:solidFill>
                <a:latin typeface="Courier New"/>
                <a:ea typeface="Courier New"/>
                <a:cs typeface="Courier New"/>
                <a:sym typeface="Courier New"/>
              </a:rPr>
              <a:t>,topn=</a:t>
            </a:r>
            <a:r>
              <a:rPr lang="en" sz="1150">
                <a:solidFill>
                  <a:srgbClr val="09885A"/>
                </a:solidFill>
                <a:latin typeface="Courier New"/>
                <a:ea typeface="Courier New"/>
                <a:cs typeface="Courier New"/>
                <a:sym typeface="Courier New"/>
              </a:rPr>
              <a:t>4</a:t>
            </a:r>
            <a:r>
              <a:rPr lang="en"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spcBef>
                <a:spcPts val="0"/>
              </a:spcBef>
              <a:spcAft>
                <a:spcPts val="0"/>
              </a:spcAft>
              <a:buNone/>
            </a:pPr>
            <a:r>
              <a:rPr i="1" lang="en" sz="1000">
                <a:latin typeface="Calibri"/>
                <a:ea typeface="Calibri"/>
                <a:cs typeface="Calibri"/>
                <a:sym typeface="Calibri"/>
              </a:rPr>
              <a:t>(the groups were filtered out)</a:t>
            </a:r>
            <a:endParaRPr i="1" sz="1000">
              <a:latin typeface="Calibri"/>
              <a:ea typeface="Calibri"/>
              <a:cs typeface="Calibri"/>
              <a:sym typeface="Calibri"/>
            </a:endParaRPr>
          </a:p>
          <a:p>
            <a:pPr indent="0" lvl="0" marL="0" rtl="0" algn="l">
              <a:spcBef>
                <a:spcPts val="0"/>
              </a:spcBef>
              <a:spcAft>
                <a:spcPts val="0"/>
              </a:spcAft>
              <a:buNone/>
            </a:pPr>
            <a:r>
              <a:t/>
            </a:r>
            <a:endParaRPr i="1">
              <a:latin typeface="Calibri"/>
              <a:ea typeface="Calibri"/>
              <a:cs typeface="Calibri"/>
              <a:sym typeface="Calibri"/>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a:t>
            </a:r>
            <a:r>
              <a:rPr lang="en" sz="1050">
                <a:solidFill>
                  <a:srgbClr val="212121"/>
                </a:solidFill>
                <a:latin typeface="Courier New"/>
                <a:ea typeface="Courier New"/>
                <a:cs typeface="Courier New"/>
                <a:sym typeface="Courier New"/>
              </a:rPr>
              <a:t>('</a:t>
            </a:r>
            <a:r>
              <a:rPr b="1" lang="en" sz="1150">
                <a:solidFill>
                  <a:srgbClr val="212121"/>
                </a:solidFill>
                <a:latin typeface="Courier New"/>
                <a:ea typeface="Courier New"/>
                <a:cs typeface="Courier New"/>
                <a:sym typeface="Courier New"/>
              </a:rPr>
              <a:t>Seolhyun</a:t>
            </a:r>
            <a:r>
              <a:rPr lang="en" sz="1050">
                <a:solidFill>
                  <a:srgbClr val="212121"/>
                </a:solidFill>
                <a:latin typeface="Courier New"/>
                <a:ea typeface="Courier New"/>
                <a:cs typeface="Courier New"/>
                <a:sym typeface="Courier New"/>
              </a:rPr>
              <a:t>', 0.9898267984390259),</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a:t>
            </a:r>
            <a:r>
              <a:rPr b="1" lang="en" sz="1150">
                <a:solidFill>
                  <a:srgbClr val="212121"/>
                </a:solidFill>
                <a:latin typeface="Courier New"/>
                <a:ea typeface="Courier New"/>
                <a:cs typeface="Courier New"/>
                <a:sym typeface="Courier New"/>
              </a:rPr>
              <a:t>Solar</a:t>
            </a:r>
            <a:r>
              <a:rPr lang="en" sz="1050">
                <a:solidFill>
                  <a:srgbClr val="212121"/>
                </a:solidFill>
                <a:latin typeface="Courier New"/>
                <a:ea typeface="Courier New"/>
                <a:cs typeface="Courier New"/>
                <a:sym typeface="Courier New"/>
              </a:rPr>
              <a:t>', 0.9860391616821289),</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('Miyeon', 0.9639727878570557),</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('Sana', 0.9561481475830078)</a:t>
            </a:r>
            <a:r>
              <a:rPr lang="en" sz="1050">
                <a:solidFill>
                  <a:srgbClr val="212121"/>
                </a:solidFill>
                <a:latin typeface="Courier New"/>
                <a:ea typeface="Courier New"/>
                <a:cs typeface="Courier New"/>
                <a:sym typeface="Courier New"/>
              </a:rPr>
              <a:t>]</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a:t>
            </a:r>
            <a:endParaRPr sz="1050">
              <a:solidFill>
                <a:srgbClr val="212121"/>
              </a:solidFill>
              <a:latin typeface="Courier New"/>
              <a:ea typeface="Courier New"/>
              <a:cs typeface="Courier New"/>
              <a:sym typeface="Courier New"/>
            </a:endParaRPr>
          </a:p>
        </p:txBody>
      </p:sp>
      <p:sp>
        <p:nvSpPr>
          <p:cNvPr id="475" name="Google Shape;475;p59"/>
          <p:cNvSpPr txBox="1"/>
          <p:nvPr/>
        </p:nvSpPr>
        <p:spPr>
          <a:xfrm>
            <a:off x="588400" y="934550"/>
            <a:ext cx="310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T-SNE Plot</a:t>
            </a:r>
            <a:endParaRPr>
              <a:latin typeface="Calibri"/>
              <a:ea typeface="Calibri"/>
              <a:cs typeface="Calibri"/>
              <a:sym typeface="Calibri"/>
            </a:endParaRPr>
          </a:p>
        </p:txBody>
      </p:sp>
      <p:sp>
        <p:nvSpPr>
          <p:cNvPr id="476" name="Google Shape;476;p59"/>
          <p:cNvSpPr txBox="1"/>
          <p:nvPr/>
        </p:nvSpPr>
        <p:spPr>
          <a:xfrm>
            <a:off x="5349150" y="934550"/>
            <a:ext cx="3109500" cy="400200"/>
          </a:xfrm>
          <a:prstGeom prst="rect">
            <a:avLst/>
          </a:prstGeom>
          <a:solidFill>
            <a:srgbClr val="CC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node2vec built-in feature</a:t>
            </a:r>
            <a:endParaRPr>
              <a:latin typeface="Calibri"/>
              <a:ea typeface="Calibri"/>
              <a:cs typeface="Calibri"/>
              <a:sym typeface="Calibri"/>
            </a:endParaRPr>
          </a:p>
        </p:txBody>
      </p:sp>
      <p:pic>
        <p:nvPicPr>
          <p:cNvPr id="477" name="Google Shape;477;p59"/>
          <p:cNvPicPr preferRelativeResize="0"/>
          <p:nvPr/>
        </p:nvPicPr>
        <p:blipFill>
          <a:blip r:embed="rId3">
            <a:alphaModFix/>
          </a:blip>
          <a:stretch>
            <a:fillRect/>
          </a:stretch>
        </p:blipFill>
        <p:spPr>
          <a:xfrm>
            <a:off x="311700" y="1334750"/>
            <a:ext cx="3562824" cy="3270326"/>
          </a:xfrm>
          <a:prstGeom prst="rect">
            <a:avLst/>
          </a:prstGeom>
          <a:noFill/>
          <a:ln>
            <a:noFill/>
          </a:ln>
        </p:spPr>
      </p:pic>
      <p:sp>
        <p:nvSpPr>
          <p:cNvPr id="478" name="Google Shape;478;p59"/>
          <p:cNvSpPr txBox="1"/>
          <p:nvPr/>
        </p:nvSpPr>
        <p:spPr>
          <a:xfrm>
            <a:off x="4975500" y="3185175"/>
            <a:ext cx="3957900" cy="14772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250">
                <a:solidFill>
                  <a:schemeClr val="dk1"/>
                </a:solidFill>
                <a:latin typeface="Courier New"/>
                <a:ea typeface="Courier New"/>
                <a:cs typeface="Courier New"/>
                <a:sym typeface="Courier New"/>
              </a:rPr>
              <a:t>model</a:t>
            </a:r>
            <a:r>
              <a:rPr lang="en" sz="1150">
                <a:solidFill>
                  <a:schemeClr val="dk1"/>
                </a:solidFill>
                <a:latin typeface="Courier New"/>
                <a:ea typeface="Courier New"/>
                <a:cs typeface="Courier New"/>
                <a:sym typeface="Courier New"/>
              </a:rPr>
              <a:t>.wv.most_similar(</a:t>
            </a:r>
            <a:r>
              <a:rPr lang="en" sz="1150">
                <a:solidFill>
                  <a:srgbClr val="A31515"/>
                </a:solidFill>
                <a:latin typeface="Courier New"/>
                <a:ea typeface="Courier New"/>
                <a:cs typeface="Courier New"/>
                <a:sym typeface="Courier New"/>
              </a:rPr>
              <a:t>"</a:t>
            </a:r>
            <a:r>
              <a:rPr b="1" lang="en" sz="1250">
                <a:solidFill>
                  <a:srgbClr val="A31515"/>
                </a:solidFill>
                <a:latin typeface="Courier New"/>
                <a:ea typeface="Courier New"/>
                <a:cs typeface="Courier New"/>
                <a:sym typeface="Courier New"/>
              </a:rPr>
              <a:t>BlackPink</a:t>
            </a:r>
            <a:r>
              <a:rPr lang="en" sz="1150">
                <a:solidFill>
                  <a:srgbClr val="A31515"/>
                </a:solidFill>
                <a:latin typeface="Courier New"/>
                <a:ea typeface="Courier New"/>
                <a:cs typeface="Courier New"/>
                <a:sym typeface="Courier New"/>
              </a:rPr>
              <a:t>"</a:t>
            </a:r>
            <a:r>
              <a:rPr lang="en" sz="1150">
                <a:solidFill>
                  <a:schemeClr val="dk1"/>
                </a:solidFill>
                <a:latin typeface="Courier New"/>
                <a:ea typeface="Courier New"/>
                <a:cs typeface="Courier New"/>
                <a:sym typeface="Courier New"/>
              </a:rPr>
              <a:t>,topn=</a:t>
            </a:r>
            <a:r>
              <a:rPr lang="en" sz="1150">
                <a:solidFill>
                  <a:srgbClr val="09885A"/>
                </a:solidFill>
                <a:latin typeface="Courier New"/>
                <a:ea typeface="Courier New"/>
                <a:cs typeface="Courier New"/>
                <a:sym typeface="Courier New"/>
              </a:rPr>
              <a:t>4</a:t>
            </a:r>
            <a:r>
              <a:rPr lang="en"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spcBef>
                <a:spcPts val="0"/>
              </a:spcBef>
              <a:spcAft>
                <a:spcPts val="0"/>
              </a:spcAft>
              <a:buNone/>
            </a:pPr>
            <a:r>
              <a:rPr i="1" lang="en" sz="1000">
                <a:latin typeface="Calibri"/>
                <a:ea typeface="Calibri"/>
                <a:cs typeface="Calibri"/>
                <a:sym typeface="Calibri"/>
              </a:rPr>
              <a:t>(the individuals were filtered out)</a:t>
            </a:r>
            <a:endParaRPr i="1" sz="1000">
              <a:latin typeface="Calibri"/>
              <a:ea typeface="Calibri"/>
              <a:cs typeface="Calibri"/>
              <a:sym typeface="Calibri"/>
            </a:endParaRPr>
          </a:p>
          <a:p>
            <a:pPr indent="0" lvl="0" marL="0" rtl="0" algn="l">
              <a:spcBef>
                <a:spcPts val="0"/>
              </a:spcBef>
              <a:spcAft>
                <a:spcPts val="0"/>
              </a:spcAft>
              <a:buNone/>
            </a:pPr>
            <a:r>
              <a:t/>
            </a:r>
            <a:endParaRPr i="1">
              <a:latin typeface="Calibri"/>
              <a:ea typeface="Calibri"/>
              <a:cs typeface="Calibri"/>
              <a:sym typeface="Calibri"/>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a:t>
            </a:r>
            <a:r>
              <a:rPr lang="en" sz="1050">
                <a:solidFill>
                  <a:srgbClr val="212121"/>
                </a:solidFill>
                <a:latin typeface="Courier New"/>
                <a:ea typeface="Courier New"/>
                <a:cs typeface="Courier New"/>
                <a:sym typeface="Courier New"/>
              </a:rPr>
              <a:t>('</a:t>
            </a:r>
            <a:r>
              <a:rPr b="1" lang="en" sz="1150">
                <a:solidFill>
                  <a:srgbClr val="212121"/>
                </a:solidFill>
                <a:latin typeface="Courier New"/>
                <a:ea typeface="Courier New"/>
                <a:cs typeface="Courier New"/>
                <a:sym typeface="Courier New"/>
              </a:rPr>
              <a:t>iZone</a:t>
            </a:r>
            <a:r>
              <a:rPr lang="en" sz="1050">
                <a:solidFill>
                  <a:srgbClr val="212121"/>
                </a:solidFill>
                <a:latin typeface="Courier New"/>
                <a:ea typeface="Courier New"/>
                <a:cs typeface="Courier New"/>
                <a:sym typeface="Courier New"/>
              </a:rPr>
              <a:t>', 0.996224582195282),</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('GFriend', 0.9955752491950989),</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('BTS', 0.9739093589782715),</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('NCT', 0.9657029318809509),</a:t>
            </a:r>
            <a:r>
              <a:rPr lang="en" sz="1050">
                <a:solidFill>
                  <a:srgbClr val="212121"/>
                </a:solidFill>
                <a:latin typeface="Courier New"/>
                <a:ea typeface="Courier New"/>
                <a:cs typeface="Courier New"/>
                <a:sym typeface="Courier New"/>
              </a:rPr>
              <a:t>]</a:t>
            </a:r>
            <a:endParaRPr>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ph type="title"/>
          </p:nvPr>
        </p:nvSpPr>
        <p:spPr>
          <a:xfrm>
            <a:off x="232725" y="149250"/>
            <a:ext cx="624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Conclusion</a:t>
            </a:r>
            <a:endParaRPr sz="5100"/>
          </a:p>
          <a:p>
            <a:pPr indent="0" lvl="0" marL="0" rtl="0" algn="l">
              <a:spcBef>
                <a:spcPts val="0"/>
              </a:spcBef>
              <a:spcAft>
                <a:spcPts val="0"/>
              </a:spcAft>
              <a:buNone/>
            </a:pPr>
            <a:r>
              <a:t/>
            </a:r>
            <a:endParaRPr/>
          </a:p>
        </p:txBody>
      </p:sp>
      <p:graphicFrame>
        <p:nvGraphicFramePr>
          <p:cNvPr id="484" name="Google Shape;484;p60"/>
          <p:cNvGraphicFramePr/>
          <p:nvPr/>
        </p:nvGraphicFramePr>
        <p:xfrm>
          <a:off x="952500" y="2000250"/>
          <a:ext cx="3000000" cy="3000000"/>
        </p:xfrm>
        <a:graphic>
          <a:graphicData uri="http://schemas.openxmlformats.org/drawingml/2006/table">
            <a:tbl>
              <a:tblPr>
                <a:noFill/>
                <a:tableStyleId>{FCF7B34D-F5FD-4D9C-ABFE-D9268600C53A}</a:tableStyleId>
              </a:tblPr>
              <a:tblGrid>
                <a:gridCol w="3619500"/>
                <a:gridCol w="1725350"/>
                <a:gridCol w="1894150"/>
              </a:tblGrid>
              <a:tr h="381000">
                <a:tc>
                  <a:txBody>
                    <a:bodyPr/>
                    <a:lstStyle/>
                    <a:p>
                      <a:pPr indent="0" lvl="0" marL="0" rtl="0" algn="l">
                        <a:spcBef>
                          <a:spcPts val="0"/>
                        </a:spcBef>
                        <a:spcAft>
                          <a:spcPts val="0"/>
                        </a:spcAft>
                        <a:buNone/>
                      </a:pPr>
                      <a:r>
                        <a:rPr lang="en">
                          <a:solidFill>
                            <a:schemeClr val="lt1"/>
                          </a:solidFill>
                        </a:rPr>
                        <a:t>Techniques</a:t>
                      </a:r>
                      <a:r>
                        <a:rPr lang="en"/>
                        <a:t>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Naeun Son</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BlackPink</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marR="0" rtl="0" algn="l">
                        <a:lnSpc>
                          <a:spcPct val="135714"/>
                        </a:lnSpc>
                        <a:spcBef>
                          <a:spcPts val="0"/>
                        </a:spcBef>
                        <a:spcAft>
                          <a:spcPts val="0"/>
                        </a:spcAft>
                        <a:buNone/>
                      </a:pPr>
                      <a:r>
                        <a:rPr lang="en">
                          <a:solidFill>
                            <a:schemeClr val="lt1"/>
                          </a:solidFill>
                        </a:rPr>
                        <a:t>Text Mining - Word2vec+TFIDF</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Seolhyun</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l">
                        <a:lnSpc>
                          <a:spcPct val="135714"/>
                        </a:lnSpc>
                        <a:spcBef>
                          <a:spcPts val="0"/>
                        </a:spcBef>
                        <a:spcAft>
                          <a:spcPts val="0"/>
                        </a:spcAft>
                        <a:buNone/>
                      </a:pPr>
                      <a:r>
                        <a:rPr lang="en">
                          <a:solidFill>
                            <a:schemeClr val="lt1"/>
                          </a:solidFill>
                        </a:rPr>
                        <a:t>IZ*ONE</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chemeClr val="lt1"/>
                          </a:solidFill>
                        </a:rPr>
                        <a:t>Social Network Analysis - Basic decision modeling</a:t>
                      </a:r>
                      <a:endParaRPr>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Seolhyun</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GFriend,NCT</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chemeClr val="lt1"/>
                          </a:solidFill>
                        </a:rPr>
                        <a:t>Social Network Analysis - Node2vec</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Seolhyun</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35714"/>
                        </a:lnSpc>
                        <a:spcBef>
                          <a:spcPts val="0"/>
                        </a:spcBef>
                        <a:spcAft>
                          <a:spcPts val="0"/>
                        </a:spcAft>
                        <a:buClr>
                          <a:schemeClr val="dk1"/>
                        </a:buClr>
                        <a:buSzPts val="1100"/>
                        <a:buFont typeface="Arial"/>
                        <a:buNone/>
                      </a:pPr>
                      <a:r>
                        <a:rPr lang="en">
                          <a:solidFill>
                            <a:schemeClr val="lt1"/>
                          </a:solidFill>
                        </a:rPr>
                        <a:t>IZ*ONE</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pic>
        <p:nvPicPr>
          <p:cNvPr id="485" name="Google Shape;485;p60"/>
          <p:cNvPicPr preferRelativeResize="0"/>
          <p:nvPr/>
        </p:nvPicPr>
        <p:blipFill>
          <a:blip r:embed="rId3">
            <a:alphaModFix/>
          </a:blip>
          <a:stretch>
            <a:fillRect/>
          </a:stretch>
        </p:blipFill>
        <p:spPr>
          <a:xfrm>
            <a:off x="404800" y="1032450"/>
            <a:ext cx="8334375" cy="373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9" name="Shape 489"/>
        <p:cNvGrpSpPr/>
        <p:nvPr/>
      </p:nvGrpSpPr>
      <p:grpSpPr>
        <a:xfrm>
          <a:off x="0" y="0"/>
          <a:ext cx="0" cy="0"/>
          <a:chOff x="0" y="0"/>
          <a:chExt cx="0" cy="0"/>
        </a:xfrm>
      </p:grpSpPr>
      <p:sp>
        <p:nvSpPr>
          <p:cNvPr id="490" name="Google Shape;490;p61"/>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FFFF"/>
                </a:solidFill>
              </a:rPr>
              <a:t>LIMITATION &amp; FUTURE WORK</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Different backgrounds.</a:t>
            </a:r>
            <a:endParaRPr/>
          </a:p>
          <a:p>
            <a:pPr indent="-342900" lvl="0" marL="457200" rtl="0" algn="l">
              <a:spcBef>
                <a:spcPts val="0"/>
              </a:spcBef>
              <a:spcAft>
                <a:spcPts val="0"/>
              </a:spcAft>
              <a:buSzPts val="1800"/>
              <a:buAutoNum type="arabicPeriod"/>
            </a:pPr>
            <a:r>
              <a:rPr lang="en"/>
              <a:t>Not all of them on Reddit .</a:t>
            </a:r>
            <a:endParaRPr/>
          </a:p>
          <a:p>
            <a:pPr indent="-342900" lvl="0" marL="457200" rtl="0" algn="l">
              <a:spcBef>
                <a:spcPts val="0"/>
              </a:spcBef>
              <a:spcAft>
                <a:spcPts val="0"/>
              </a:spcAft>
              <a:buSzPts val="1800"/>
              <a:buAutoNum type="arabicPeriod"/>
            </a:pPr>
            <a:r>
              <a:rPr lang="en"/>
              <a:t>22% of users aged from 18 to 29 (as of February 2019)</a:t>
            </a:r>
            <a:r>
              <a:rPr baseline="30000" lang="en" u="sng">
                <a:solidFill>
                  <a:schemeClr val="hlink"/>
                </a:solidFill>
                <a:hlinkClick action="ppaction://hlinksldjump" r:id="rId3"/>
              </a:rPr>
              <a:t>[6]</a:t>
            </a:r>
            <a:endParaRPr baseline="30000"/>
          </a:p>
          <a:p>
            <a:pPr indent="-342900" lvl="0" marL="457200" rtl="0" algn="l">
              <a:spcBef>
                <a:spcPts val="0"/>
              </a:spcBef>
              <a:spcAft>
                <a:spcPts val="0"/>
              </a:spcAft>
              <a:buSzPts val="1800"/>
              <a:buAutoNum type="arabicPeriod"/>
            </a:pPr>
            <a:r>
              <a:rPr lang="en"/>
              <a:t>We observed that</a:t>
            </a:r>
            <a:r>
              <a:rPr lang="en">
                <a:solidFill>
                  <a:schemeClr val="dk1"/>
                </a:solidFill>
              </a:rPr>
              <a:t> the functionality</a:t>
            </a:r>
            <a:r>
              <a:rPr lang="en"/>
              <a:t> Reddit </a:t>
            </a:r>
            <a:r>
              <a:rPr lang="en"/>
              <a:t>API is not constant when we try to extract large amounts of data at once. </a:t>
            </a:r>
            <a:endParaRPr/>
          </a:p>
        </p:txBody>
      </p:sp>
      <p:pic>
        <p:nvPicPr>
          <p:cNvPr id="496" name="Google Shape;496;p62"/>
          <p:cNvPicPr preferRelativeResize="0"/>
          <p:nvPr/>
        </p:nvPicPr>
        <p:blipFill>
          <a:blip r:embed="rId4">
            <a:alphaModFix/>
          </a:blip>
          <a:stretch>
            <a:fillRect/>
          </a:stretch>
        </p:blipFill>
        <p:spPr>
          <a:xfrm>
            <a:off x="2756075" y="3326300"/>
            <a:ext cx="1645150" cy="1165325"/>
          </a:xfrm>
          <a:prstGeom prst="rect">
            <a:avLst/>
          </a:prstGeom>
          <a:noFill/>
          <a:ln>
            <a:noFill/>
          </a:ln>
        </p:spPr>
      </p:pic>
      <p:pic>
        <p:nvPicPr>
          <p:cNvPr id="497" name="Google Shape;497;p62"/>
          <p:cNvPicPr preferRelativeResize="0"/>
          <p:nvPr/>
        </p:nvPicPr>
        <p:blipFill>
          <a:blip r:embed="rId5">
            <a:alphaModFix/>
          </a:blip>
          <a:stretch>
            <a:fillRect/>
          </a:stretch>
        </p:blipFill>
        <p:spPr>
          <a:xfrm>
            <a:off x="7096400" y="139725"/>
            <a:ext cx="1957826" cy="1957826"/>
          </a:xfrm>
          <a:prstGeom prst="rect">
            <a:avLst/>
          </a:prstGeom>
          <a:noFill/>
          <a:ln>
            <a:noFill/>
          </a:ln>
        </p:spPr>
      </p:pic>
      <p:pic>
        <p:nvPicPr>
          <p:cNvPr id="498" name="Google Shape;498;p62"/>
          <p:cNvPicPr preferRelativeResize="0"/>
          <p:nvPr/>
        </p:nvPicPr>
        <p:blipFill>
          <a:blip r:embed="rId6">
            <a:alphaModFix/>
          </a:blip>
          <a:stretch>
            <a:fillRect/>
          </a:stretch>
        </p:blipFill>
        <p:spPr>
          <a:xfrm>
            <a:off x="7096403" y="3326300"/>
            <a:ext cx="1957826" cy="1470754"/>
          </a:xfrm>
          <a:prstGeom prst="rect">
            <a:avLst/>
          </a:prstGeom>
          <a:noFill/>
          <a:ln>
            <a:noFill/>
          </a:ln>
        </p:spPr>
      </p:pic>
      <p:pic>
        <p:nvPicPr>
          <p:cNvPr id="499" name="Google Shape;499;p62"/>
          <p:cNvPicPr preferRelativeResize="0"/>
          <p:nvPr/>
        </p:nvPicPr>
        <p:blipFill>
          <a:blip r:embed="rId7">
            <a:alphaModFix/>
          </a:blip>
          <a:stretch>
            <a:fillRect/>
          </a:stretch>
        </p:blipFill>
        <p:spPr>
          <a:xfrm>
            <a:off x="311700" y="3084100"/>
            <a:ext cx="1535900" cy="1535900"/>
          </a:xfrm>
          <a:prstGeom prst="rect">
            <a:avLst/>
          </a:prstGeom>
          <a:noFill/>
          <a:ln>
            <a:noFill/>
          </a:ln>
        </p:spPr>
      </p:pic>
      <p:pic>
        <p:nvPicPr>
          <p:cNvPr id="500" name="Google Shape;500;p62"/>
          <p:cNvPicPr preferRelativeResize="0"/>
          <p:nvPr/>
        </p:nvPicPr>
        <p:blipFill>
          <a:blip r:embed="rId8">
            <a:alphaModFix/>
          </a:blip>
          <a:stretch>
            <a:fillRect/>
          </a:stretch>
        </p:blipFill>
        <p:spPr>
          <a:xfrm>
            <a:off x="4942600" y="3084100"/>
            <a:ext cx="1494075" cy="1778074"/>
          </a:xfrm>
          <a:prstGeom prst="rect">
            <a:avLst/>
          </a:prstGeom>
          <a:noFill/>
          <a:ln>
            <a:noFill/>
          </a:ln>
        </p:spPr>
      </p:pic>
      <p:sp>
        <p:nvSpPr>
          <p:cNvPr id="501" name="Google Shape;501;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Data </a:t>
            </a:r>
            <a:endParaRPr>
              <a:highlight>
                <a:srgbClr val="FFC000"/>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3"/>
          <p:cNvSpPr txBox="1"/>
          <p:nvPr>
            <p:ph type="title"/>
          </p:nvPr>
        </p:nvSpPr>
        <p:spPr>
          <a:xfrm>
            <a:off x="209800" y="2307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Text Mining</a:t>
            </a:r>
            <a:endParaRPr>
              <a:highlight>
                <a:srgbClr val="FFC000"/>
              </a:highlight>
            </a:endParaRPr>
          </a:p>
        </p:txBody>
      </p:sp>
      <p:sp>
        <p:nvSpPr>
          <p:cNvPr id="507" name="Google Shape;507;p63"/>
          <p:cNvSpPr txBox="1"/>
          <p:nvPr/>
        </p:nvSpPr>
        <p:spPr>
          <a:xfrm>
            <a:off x="335600" y="803425"/>
            <a:ext cx="7824600" cy="2844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chemeClr val="dk1"/>
                </a:solidFill>
              </a:rPr>
              <a:t>Limitations:</a:t>
            </a:r>
            <a:endParaRPr sz="1800">
              <a:solidFill>
                <a:schemeClr val="dk1"/>
              </a:solidFill>
            </a:endParaRPr>
          </a:p>
          <a:p>
            <a:pPr indent="-342900" lvl="0" marL="457200" rtl="0" algn="l">
              <a:lnSpc>
                <a:spcPct val="100000"/>
              </a:lnSpc>
              <a:spcBef>
                <a:spcPts val="0"/>
              </a:spcBef>
              <a:spcAft>
                <a:spcPts val="0"/>
              </a:spcAft>
              <a:buSzPts val="1800"/>
              <a:buChar char="●"/>
            </a:pPr>
            <a:r>
              <a:rPr lang="en" sz="1800">
                <a:solidFill>
                  <a:schemeClr val="dk1"/>
                </a:solidFill>
              </a:rPr>
              <a:t>No ground truth that can help measure the performance of the models</a:t>
            </a:r>
            <a:endParaRPr sz="1800">
              <a:solidFill>
                <a:schemeClr val="dk1"/>
              </a:solidFill>
            </a:endParaRPr>
          </a:p>
          <a:p>
            <a:pPr indent="-342900" lvl="0" marL="457200" rtl="0" algn="l">
              <a:lnSpc>
                <a:spcPct val="115000"/>
              </a:lnSpc>
              <a:spcBef>
                <a:spcPts val="0"/>
              </a:spcBef>
              <a:spcAft>
                <a:spcPts val="0"/>
              </a:spcAft>
              <a:buSzPts val="1800"/>
              <a:buChar char="●"/>
            </a:pPr>
            <a:r>
              <a:rPr lang="en" sz="1800"/>
              <a:t>Better performing models need labeled data</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Potential Future Work:</a:t>
            </a:r>
            <a:endParaRPr sz="1800"/>
          </a:p>
          <a:p>
            <a:pPr indent="-342900" lvl="0" marL="457200" rtl="0" algn="l">
              <a:spcBef>
                <a:spcPts val="0"/>
              </a:spcBef>
              <a:spcAft>
                <a:spcPts val="0"/>
              </a:spcAft>
              <a:buClr>
                <a:schemeClr val="dk1"/>
              </a:buClr>
              <a:buSzPts val="1800"/>
              <a:buChar char="●"/>
            </a:pPr>
            <a:r>
              <a:rPr lang="en" sz="1800">
                <a:solidFill>
                  <a:schemeClr val="dk1"/>
                </a:solidFill>
              </a:rPr>
              <a:t>Additional preprocessing of data &amp; vetting of the processed data</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Move on to supervised models</a:t>
            </a:r>
            <a:endParaRPr sz="1800">
              <a:solidFill>
                <a:schemeClr val="dk1"/>
              </a:solidFill>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p:txBody>
      </p:sp>
      <p:pic>
        <p:nvPicPr>
          <p:cNvPr id="508" name="Google Shape;508;p63"/>
          <p:cNvPicPr preferRelativeResize="0"/>
          <p:nvPr/>
        </p:nvPicPr>
        <p:blipFill>
          <a:blip r:embed="rId3">
            <a:alphaModFix/>
          </a:blip>
          <a:stretch>
            <a:fillRect/>
          </a:stretch>
        </p:blipFill>
        <p:spPr>
          <a:xfrm>
            <a:off x="5027875" y="2712400"/>
            <a:ext cx="4116125" cy="2431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Limitations on the SNA </a:t>
            </a:r>
            <a:endParaRPr>
              <a:highlight>
                <a:srgbClr val="FFC000"/>
              </a:highlight>
            </a:endParaRPr>
          </a:p>
        </p:txBody>
      </p:sp>
      <p:sp>
        <p:nvSpPr>
          <p:cNvPr id="514" name="Google Shape;514;p64"/>
          <p:cNvSpPr txBox="1"/>
          <p:nvPr/>
        </p:nvSpPr>
        <p:spPr>
          <a:xfrm>
            <a:off x="445525" y="1177175"/>
            <a:ext cx="81018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A small number of nodes will limit the performance (e.g. we only had 14 influencers in the dataset)</a:t>
            </a:r>
            <a:endParaRPr sz="1800"/>
          </a:p>
          <a:p>
            <a:pPr indent="-342900" lvl="0" marL="457200" rtl="0" algn="l">
              <a:spcBef>
                <a:spcPts val="0"/>
              </a:spcBef>
              <a:spcAft>
                <a:spcPts val="0"/>
              </a:spcAft>
              <a:buSzPts val="1800"/>
              <a:buChar char="●"/>
            </a:pPr>
            <a:r>
              <a:rPr lang="en" sz="1800"/>
              <a:t>The data is unbalanced, so the model still could be biased.</a:t>
            </a:r>
            <a:endParaRPr sz="1800"/>
          </a:p>
        </p:txBody>
      </p:sp>
      <p:pic>
        <p:nvPicPr>
          <p:cNvPr id="515" name="Google Shape;515;p64"/>
          <p:cNvPicPr preferRelativeResize="0"/>
          <p:nvPr/>
        </p:nvPicPr>
        <p:blipFill>
          <a:blip r:embed="rId3">
            <a:alphaModFix/>
          </a:blip>
          <a:stretch>
            <a:fillRect/>
          </a:stretch>
        </p:blipFill>
        <p:spPr>
          <a:xfrm>
            <a:off x="3197925" y="2284750"/>
            <a:ext cx="4409542" cy="2645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Potential Future Work of SNA</a:t>
            </a:r>
            <a:endParaRPr>
              <a:highlight>
                <a:srgbClr val="FFC000"/>
              </a:highlight>
            </a:endParaRPr>
          </a:p>
        </p:txBody>
      </p:sp>
      <p:sp>
        <p:nvSpPr>
          <p:cNvPr id="521" name="Google Shape;521;p65"/>
          <p:cNvSpPr txBox="1"/>
          <p:nvPr/>
        </p:nvSpPr>
        <p:spPr>
          <a:xfrm>
            <a:off x="453925" y="1219200"/>
            <a:ext cx="55356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Expand the influencer list to conduct a larger scope of case studies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Collect data periodically (e.g. every 3 month) to study seasonal patterns and capture the fandom changes over time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Node2vec can be applied for online product recommendations</a:t>
            </a:r>
            <a:endParaRPr sz="1800"/>
          </a:p>
        </p:txBody>
      </p:sp>
      <p:pic>
        <p:nvPicPr>
          <p:cNvPr id="522" name="Google Shape;522;p65"/>
          <p:cNvPicPr preferRelativeResize="0"/>
          <p:nvPr/>
        </p:nvPicPr>
        <p:blipFill>
          <a:blip r:embed="rId3">
            <a:alphaModFix/>
          </a:blip>
          <a:stretch>
            <a:fillRect/>
          </a:stretch>
        </p:blipFill>
        <p:spPr>
          <a:xfrm>
            <a:off x="6141925" y="1170125"/>
            <a:ext cx="2849675" cy="2849675"/>
          </a:xfrm>
          <a:prstGeom prst="rect">
            <a:avLst/>
          </a:prstGeom>
          <a:noFill/>
          <a:ln>
            <a:noFill/>
          </a:ln>
        </p:spPr>
      </p:pic>
      <p:pic>
        <p:nvPicPr>
          <p:cNvPr id="523" name="Google Shape;523;p65"/>
          <p:cNvPicPr preferRelativeResize="0"/>
          <p:nvPr/>
        </p:nvPicPr>
        <p:blipFill rotWithShape="1">
          <a:blip r:embed="rId4">
            <a:alphaModFix/>
          </a:blip>
          <a:srcRect b="11433" l="0" r="3836" t="0"/>
          <a:stretch/>
        </p:blipFill>
        <p:spPr>
          <a:xfrm>
            <a:off x="6100425" y="1066175"/>
            <a:ext cx="2932650" cy="30575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6"/>
          <p:cNvSpPr txBox="1"/>
          <p:nvPr>
            <p:ph type="ctrTitle"/>
          </p:nvPr>
        </p:nvSpPr>
        <p:spPr>
          <a:xfrm>
            <a:off x="685800" y="1521619"/>
            <a:ext cx="7772400" cy="110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Possibilities on Analyzing Instagram Stories</a:t>
            </a:r>
            <a:endParaRPr sz="3500"/>
          </a:p>
        </p:txBody>
      </p:sp>
      <p:pic>
        <p:nvPicPr>
          <p:cNvPr id="529" name="Google Shape;529;p66"/>
          <p:cNvPicPr preferRelativeResize="0"/>
          <p:nvPr/>
        </p:nvPicPr>
        <p:blipFill rotWithShape="1">
          <a:blip r:embed="rId3">
            <a:alphaModFix/>
          </a:blip>
          <a:srcRect b="0" l="0" r="566" t="3530"/>
          <a:stretch/>
        </p:blipFill>
        <p:spPr>
          <a:xfrm>
            <a:off x="228600" y="2866650"/>
            <a:ext cx="8789202" cy="1511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What are instagram Stories?</a:t>
            </a:r>
            <a:endParaRPr>
              <a:highlight>
                <a:srgbClr val="FFC000"/>
              </a:highlight>
            </a:endParaRPr>
          </a:p>
        </p:txBody>
      </p:sp>
      <p:sp>
        <p:nvSpPr>
          <p:cNvPr id="535" name="Google Shape;535;p67"/>
          <p:cNvSpPr txBox="1"/>
          <p:nvPr>
            <p:ph idx="1" type="body"/>
          </p:nvPr>
        </p:nvSpPr>
        <p:spPr>
          <a:xfrm>
            <a:off x="311700" y="1152475"/>
            <a:ext cx="4074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"Share all the moments of your day, not just the ones you want to keep on your profile"</a:t>
            </a:r>
            <a:endParaRPr sz="1800"/>
          </a:p>
          <a:p>
            <a:pPr indent="0" lvl="0" marL="457200" rtl="0" algn="l">
              <a:spcBef>
                <a:spcPts val="1600"/>
              </a:spcBef>
              <a:spcAft>
                <a:spcPts val="0"/>
              </a:spcAft>
              <a:buNone/>
            </a:pPr>
            <a:r>
              <a:t/>
            </a:r>
            <a:endParaRPr sz="600"/>
          </a:p>
          <a:p>
            <a:pPr indent="-342900" lvl="0" marL="457200" rtl="0" algn="l">
              <a:lnSpc>
                <a:spcPct val="100000"/>
              </a:lnSpc>
              <a:spcBef>
                <a:spcPts val="1600"/>
              </a:spcBef>
              <a:spcAft>
                <a:spcPts val="0"/>
              </a:spcAft>
              <a:buSzPts val="1800"/>
              <a:buChar char="●"/>
            </a:pPr>
            <a:r>
              <a:rPr lang="en" sz="1800"/>
              <a:t>Ephemeral: expires 24 hours after posting</a:t>
            </a:r>
            <a:endParaRPr sz="1800"/>
          </a:p>
          <a:p>
            <a:pPr indent="0" lvl="0" marL="457200" rtl="0" algn="l">
              <a:lnSpc>
                <a:spcPct val="100000"/>
              </a:lnSpc>
              <a:spcBef>
                <a:spcPts val="1600"/>
              </a:spcBef>
              <a:spcAft>
                <a:spcPts val="0"/>
              </a:spcAft>
              <a:buNone/>
            </a:pPr>
            <a:r>
              <a:t/>
            </a:r>
            <a:endParaRPr sz="600"/>
          </a:p>
          <a:p>
            <a:pPr indent="-342900" lvl="0" marL="457200" rtl="0" algn="l">
              <a:lnSpc>
                <a:spcPct val="100000"/>
              </a:lnSpc>
              <a:spcBef>
                <a:spcPts val="1600"/>
              </a:spcBef>
              <a:spcAft>
                <a:spcPts val="0"/>
              </a:spcAft>
              <a:buSzPts val="1800"/>
              <a:buChar char="●"/>
            </a:pPr>
            <a:r>
              <a:rPr lang="en" sz="1800"/>
              <a:t>Can be permanent if user add it as a highlight</a:t>
            </a:r>
            <a:endParaRPr sz="1800"/>
          </a:p>
        </p:txBody>
      </p:sp>
      <p:pic>
        <p:nvPicPr>
          <p:cNvPr id="536" name="Google Shape;536;p67"/>
          <p:cNvPicPr preferRelativeResize="0"/>
          <p:nvPr/>
        </p:nvPicPr>
        <p:blipFill>
          <a:blip r:embed="rId3">
            <a:alphaModFix/>
          </a:blip>
          <a:stretch>
            <a:fillRect/>
          </a:stretch>
        </p:blipFill>
        <p:spPr>
          <a:xfrm>
            <a:off x="4855950" y="1612716"/>
            <a:ext cx="4235448" cy="2325236"/>
          </a:xfrm>
          <a:prstGeom prst="rect">
            <a:avLst/>
          </a:prstGeom>
          <a:noFill/>
          <a:ln>
            <a:noFill/>
          </a:ln>
        </p:spPr>
      </p:pic>
      <p:sp>
        <p:nvSpPr>
          <p:cNvPr id="537" name="Google Shape;537;p67"/>
          <p:cNvSpPr txBox="1"/>
          <p:nvPr/>
        </p:nvSpPr>
        <p:spPr>
          <a:xfrm>
            <a:off x="5676150" y="4168675"/>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Highlights</a:t>
            </a:r>
            <a:endParaRPr>
              <a:latin typeface="Calibri"/>
              <a:ea typeface="Calibri"/>
              <a:cs typeface="Calibri"/>
              <a:sym typeface="Calibri"/>
            </a:endParaRPr>
          </a:p>
        </p:txBody>
      </p:sp>
      <p:sp>
        <p:nvSpPr>
          <p:cNvPr id="538" name="Google Shape;538;p67"/>
          <p:cNvSpPr/>
          <p:nvPr/>
        </p:nvSpPr>
        <p:spPr>
          <a:xfrm>
            <a:off x="5160750" y="4102150"/>
            <a:ext cx="515400" cy="326100"/>
          </a:xfrm>
          <a:prstGeom prst="up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7"/>
          <p:cNvSpPr/>
          <p:nvPr/>
        </p:nvSpPr>
        <p:spPr>
          <a:xfrm rot="10800000">
            <a:off x="5424080" y="1198619"/>
            <a:ext cx="515400" cy="326100"/>
          </a:xfrm>
          <a:prstGeom prst="up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7"/>
          <p:cNvSpPr txBox="1"/>
          <p:nvPr/>
        </p:nvSpPr>
        <p:spPr>
          <a:xfrm>
            <a:off x="6015675" y="1078175"/>
            <a:ext cx="16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Story</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Why Reddit？</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a:p>
            <a:pPr indent="0" lvl="0" marL="0" marR="0" rtl="0" algn="l">
              <a:lnSpc>
                <a:spcPct val="100000"/>
              </a:lnSpc>
              <a:spcBef>
                <a:spcPts val="0"/>
              </a:spcBef>
              <a:spcAft>
                <a:spcPts val="0"/>
              </a:spcAft>
              <a:buClr>
                <a:schemeClr val="dk1"/>
              </a:buClr>
              <a:buSzPts val="700"/>
              <a:buFont typeface="Arial"/>
              <a:buNone/>
            </a:pPr>
            <a:r>
              <a:t/>
            </a:r>
            <a:endParaRPr>
              <a:highlight>
                <a:srgbClr val="FFC000"/>
              </a:highlight>
            </a:endParaRPr>
          </a:p>
        </p:txBody>
      </p:sp>
      <p:sp>
        <p:nvSpPr>
          <p:cNvPr id="96" name="Google Shape;96;p23"/>
          <p:cNvSpPr txBox="1"/>
          <p:nvPr>
            <p:ph idx="1" type="body"/>
          </p:nvPr>
        </p:nvSpPr>
        <p:spPr>
          <a:xfrm>
            <a:off x="311697" y="1204825"/>
            <a:ext cx="7820400" cy="320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40"/>
              </a:spcBef>
              <a:spcAft>
                <a:spcPts val="0"/>
              </a:spcAft>
              <a:buNone/>
            </a:pPr>
            <a:r>
              <a:rPr lang="en" sz="1800">
                <a:solidFill>
                  <a:schemeClr val="dk1"/>
                </a:solidFill>
              </a:rPr>
              <a:t>Reddit has over 430 million monthly active users. An increase of 30.3% from a year earlier.</a:t>
            </a:r>
            <a:endParaRPr sz="1800">
              <a:solidFill>
                <a:schemeClr val="dk1"/>
              </a:solidFill>
            </a:endParaRPr>
          </a:p>
          <a:p>
            <a:pPr indent="-314325" lvl="0" marL="457200" rtl="0" algn="l">
              <a:lnSpc>
                <a:spcPct val="177777"/>
              </a:lnSpc>
              <a:spcBef>
                <a:spcPts val="0"/>
              </a:spcBef>
              <a:spcAft>
                <a:spcPts val="0"/>
              </a:spcAft>
              <a:buClr>
                <a:schemeClr val="dk1"/>
              </a:buClr>
              <a:buSzPts val="1350"/>
              <a:buFont typeface="Georgia"/>
              <a:buChar char="●"/>
            </a:pPr>
            <a:r>
              <a:rPr b="1" lang="en" sz="1350">
                <a:solidFill>
                  <a:schemeClr val="dk1"/>
                </a:solidFill>
                <a:highlight>
                  <a:schemeClr val="lt1"/>
                </a:highlight>
              </a:rPr>
              <a:t>52 million daily active users</a:t>
            </a:r>
            <a:r>
              <a:rPr lang="en" sz="1350">
                <a:solidFill>
                  <a:schemeClr val="dk1"/>
                </a:solidFill>
                <a:highlight>
                  <a:schemeClr val="lt1"/>
                </a:highlight>
              </a:rPr>
              <a:t> access Reddit.</a:t>
            </a:r>
            <a:r>
              <a:rPr baseline="30000" lang="en" sz="1350" u="sng">
                <a:solidFill>
                  <a:schemeClr val="hlink"/>
                </a:solidFill>
                <a:highlight>
                  <a:schemeClr val="lt1"/>
                </a:highlight>
                <a:hlinkClick action="ppaction://hlinksldjump" r:id="rId3"/>
              </a:rPr>
              <a:t>[6]</a:t>
            </a:r>
            <a:endParaRPr baseline="30000" sz="1350">
              <a:solidFill>
                <a:schemeClr val="dk1"/>
              </a:solidFill>
              <a:highlight>
                <a:schemeClr val="lt1"/>
              </a:highlight>
            </a:endParaRPr>
          </a:p>
          <a:p>
            <a:pPr indent="-314325" lvl="0" marL="457200" rtl="0" algn="l">
              <a:lnSpc>
                <a:spcPct val="177777"/>
              </a:lnSpc>
              <a:spcBef>
                <a:spcPts val="0"/>
              </a:spcBef>
              <a:spcAft>
                <a:spcPts val="0"/>
              </a:spcAft>
              <a:buClr>
                <a:schemeClr val="dk1"/>
              </a:buClr>
              <a:buSzPts val="1350"/>
              <a:buFont typeface="Georgia"/>
              <a:buChar char="●"/>
            </a:pPr>
            <a:r>
              <a:rPr b="1" lang="en" sz="1350">
                <a:solidFill>
                  <a:schemeClr val="dk1"/>
                </a:solidFill>
                <a:highlight>
                  <a:schemeClr val="lt1"/>
                </a:highlight>
              </a:rPr>
              <a:t>25% of US adults</a:t>
            </a:r>
            <a:r>
              <a:rPr lang="en" sz="1350">
                <a:solidFill>
                  <a:schemeClr val="dk1"/>
                </a:solidFill>
                <a:highlight>
                  <a:schemeClr val="lt1"/>
                </a:highlight>
              </a:rPr>
              <a:t> use Reddit.</a:t>
            </a:r>
            <a:endParaRPr sz="1350">
              <a:solidFill>
                <a:schemeClr val="dk1"/>
              </a:solidFill>
              <a:highlight>
                <a:schemeClr val="lt1"/>
              </a:highlight>
            </a:endParaRPr>
          </a:p>
          <a:p>
            <a:pPr indent="-314325" lvl="0" marL="457200" rtl="0" algn="l">
              <a:lnSpc>
                <a:spcPct val="177777"/>
              </a:lnSpc>
              <a:spcBef>
                <a:spcPts val="0"/>
              </a:spcBef>
              <a:spcAft>
                <a:spcPts val="0"/>
              </a:spcAft>
              <a:buClr>
                <a:schemeClr val="dk1"/>
              </a:buClr>
              <a:buSzPts val="1350"/>
              <a:buFont typeface="Georgia"/>
              <a:buChar char="●"/>
            </a:pPr>
            <a:r>
              <a:rPr lang="en" sz="1350">
                <a:solidFill>
                  <a:schemeClr val="dk1"/>
                </a:solidFill>
                <a:highlight>
                  <a:schemeClr val="lt1"/>
                </a:highlight>
              </a:rPr>
              <a:t>In 2020, Reddit was ranked the </a:t>
            </a:r>
            <a:r>
              <a:rPr b="1" lang="en" sz="1350">
                <a:solidFill>
                  <a:schemeClr val="dk1"/>
                </a:solidFill>
                <a:highlight>
                  <a:schemeClr val="lt1"/>
                </a:highlight>
              </a:rPr>
              <a:t>7th most popular social media app in the US</a:t>
            </a:r>
            <a:r>
              <a:rPr lang="en" sz="1350">
                <a:solidFill>
                  <a:schemeClr val="dk1"/>
                </a:solidFill>
                <a:highlight>
                  <a:schemeClr val="lt1"/>
                </a:highlight>
              </a:rPr>
              <a:t>.</a:t>
            </a:r>
            <a:endParaRPr sz="1350">
              <a:solidFill>
                <a:schemeClr val="dk1"/>
              </a:solidFill>
              <a:highlight>
                <a:schemeClr val="lt1"/>
              </a:highlight>
            </a:endParaRPr>
          </a:p>
          <a:p>
            <a:pPr indent="-314325" lvl="0" marL="457200" rtl="0" algn="l">
              <a:lnSpc>
                <a:spcPct val="177777"/>
              </a:lnSpc>
              <a:spcBef>
                <a:spcPts val="0"/>
              </a:spcBef>
              <a:spcAft>
                <a:spcPts val="0"/>
              </a:spcAft>
              <a:buClr>
                <a:schemeClr val="dk1"/>
              </a:buClr>
              <a:buSzPts val="1350"/>
              <a:buFont typeface="Georgia"/>
              <a:buChar char="●"/>
            </a:pPr>
            <a:r>
              <a:rPr b="1" lang="en" sz="1350">
                <a:solidFill>
                  <a:schemeClr val="dk1"/>
                </a:solidFill>
                <a:highlight>
                  <a:schemeClr val="lt1"/>
                </a:highlight>
              </a:rPr>
              <a:t>303.4 million posts</a:t>
            </a:r>
            <a:r>
              <a:rPr lang="en" sz="1350">
                <a:solidFill>
                  <a:schemeClr val="dk1"/>
                </a:solidFill>
                <a:highlight>
                  <a:schemeClr val="lt1"/>
                </a:highlight>
              </a:rPr>
              <a:t> were shared on Reddit in 2020, a 52.4% year-over-year growth.</a:t>
            </a:r>
            <a:endParaRPr sz="1350">
              <a:solidFill>
                <a:schemeClr val="dk1"/>
              </a:solidFill>
              <a:highlight>
                <a:schemeClr val="lt1"/>
              </a:highlight>
            </a:endParaRPr>
          </a:p>
          <a:p>
            <a:pPr indent="-314325" lvl="0" marL="457200" rtl="0" algn="l">
              <a:lnSpc>
                <a:spcPct val="177777"/>
              </a:lnSpc>
              <a:spcBef>
                <a:spcPts val="0"/>
              </a:spcBef>
              <a:spcAft>
                <a:spcPts val="0"/>
              </a:spcAft>
              <a:buClr>
                <a:schemeClr val="dk1"/>
              </a:buClr>
              <a:buSzPts val="1350"/>
              <a:buFont typeface="Georgia"/>
              <a:buChar char="●"/>
            </a:pPr>
            <a:r>
              <a:rPr b="1" lang="en" sz="1350">
                <a:solidFill>
                  <a:schemeClr val="dk1"/>
                </a:solidFill>
                <a:highlight>
                  <a:schemeClr val="lt1"/>
                </a:highlight>
              </a:rPr>
              <a:t>2 billion comments</a:t>
            </a:r>
            <a:r>
              <a:rPr lang="en" sz="1350">
                <a:solidFill>
                  <a:schemeClr val="dk1"/>
                </a:solidFill>
                <a:highlight>
                  <a:schemeClr val="lt1"/>
                </a:highlight>
              </a:rPr>
              <a:t> were shared on Reddit in 2020.</a:t>
            </a:r>
            <a:endParaRPr sz="1350">
              <a:solidFill>
                <a:schemeClr val="dk1"/>
              </a:solidFill>
              <a:highlight>
                <a:schemeClr val="lt1"/>
              </a:highlight>
            </a:endParaRPr>
          </a:p>
          <a:p>
            <a:pPr indent="0" lvl="0" marL="0" rtl="0" algn="l">
              <a:lnSpc>
                <a:spcPct val="100000"/>
              </a:lnSpc>
              <a:spcBef>
                <a:spcPts val="1600"/>
              </a:spcBef>
              <a:spcAft>
                <a:spcPts val="0"/>
              </a:spcAft>
              <a:buNone/>
            </a:pPr>
            <a:r>
              <a:rPr lang="en" sz="1800">
                <a:solidFill>
                  <a:schemeClr val="dk1"/>
                </a:solidFill>
                <a:highlight>
                  <a:schemeClr val="lt1"/>
                </a:highlight>
              </a:rPr>
              <a:t>It also allows for analysis of long-form social media instead of just short messages (twitter)</a:t>
            </a:r>
            <a:endParaRPr sz="1800">
              <a:solidFill>
                <a:schemeClr val="dk1"/>
              </a:solidFill>
              <a:highlight>
                <a:schemeClr val="lt1"/>
              </a:highlight>
            </a:endParaRPr>
          </a:p>
          <a:p>
            <a:pPr indent="0" lvl="0" marL="0" rtl="0" algn="l">
              <a:lnSpc>
                <a:spcPct val="100000"/>
              </a:lnSpc>
              <a:spcBef>
                <a:spcPts val="1600"/>
              </a:spcBef>
              <a:spcAft>
                <a:spcPts val="0"/>
              </a:spcAft>
              <a:buNone/>
            </a:pPr>
            <a:r>
              <a:t/>
            </a:r>
            <a:endParaRPr sz="800">
              <a:solidFill>
                <a:schemeClr val="dk1"/>
              </a:solidFill>
            </a:endParaRPr>
          </a:p>
          <a:p>
            <a:pPr indent="0" lvl="0" marL="0" rtl="0" algn="l">
              <a:lnSpc>
                <a:spcPct val="100000"/>
              </a:lnSpc>
              <a:spcBef>
                <a:spcPts val="1600"/>
              </a:spcBef>
              <a:spcAft>
                <a:spcPts val="1600"/>
              </a:spcAft>
              <a:buNone/>
            </a:pPr>
            <a:r>
              <a:rPr lang="en" sz="800">
                <a:solidFill>
                  <a:schemeClr val="dk1"/>
                </a:solidFill>
              </a:rPr>
              <a:t>Source:</a:t>
            </a:r>
            <a:r>
              <a:rPr lang="en" sz="800" u="sng">
                <a:solidFill>
                  <a:srgbClr val="0000FF"/>
                </a:solidFill>
                <a:hlinkClick r:id="rId4">
                  <a:extLst>
                    <a:ext uri="{A12FA001-AC4F-418D-AE19-62706E023703}">
                      <ahyp:hlinkClr val="tx"/>
                    </a:ext>
                  </a:extLst>
                </a:hlinkClick>
              </a:rPr>
              <a:t>https://backlinko.com/reddit-users</a:t>
            </a:r>
            <a:endParaRPr>
              <a:solidFill>
                <a:schemeClr val="dk1"/>
              </a:solidFill>
              <a:highlight>
                <a:schemeClr val="lt1"/>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Business Value of Understanding Stories</a:t>
            </a:r>
            <a:endParaRPr>
              <a:highlight>
                <a:srgbClr val="FFC000"/>
              </a:highlight>
            </a:endParaRPr>
          </a:p>
        </p:txBody>
      </p:sp>
      <p:sp>
        <p:nvSpPr>
          <p:cNvPr id="546" name="Google Shape;546;p68"/>
          <p:cNvSpPr txBox="1"/>
          <p:nvPr>
            <p:ph idx="1" type="body"/>
          </p:nvPr>
        </p:nvSpPr>
        <p:spPr>
          <a:xfrm>
            <a:off x="311700" y="1152475"/>
            <a:ext cx="8379900" cy="354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Understand celebrities’ different aesthetics (visual feeling)</a:t>
            </a:r>
            <a:endParaRPr sz="1800"/>
          </a:p>
          <a:p>
            <a:pPr indent="-342900" lvl="0" marL="457200" rtl="0" algn="l">
              <a:spcBef>
                <a:spcPts val="0"/>
              </a:spcBef>
              <a:spcAft>
                <a:spcPts val="0"/>
              </a:spcAft>
              <a:buSzPts val="1800"/>
              <a:buChar char="●"/>
            </a:pPr>
            <a:r>
              <a:rPr lang="en" sz="1800"/>
              <a:t>Avoid style overlap when marketing one product</a:t>
            </a:r>
            <a:endParaRPr sz="1800"/>
          </a:p>
          <a:p>
            <a:pPr indent="-342900" lvl="0" marL="457200" rtl="0" algn="l">
              <a:spcBef>
                <a:spcPts val="0"/>
              </a:spcBef>
              <a:spcAft>
                <a:spcPts val="0"/>
              </a:spcAft>
              <a:buSzPts val="1800"/>
              <a:buChar char="●"/>
            </a:pPr>
            <a:r>
              <a:rPr lang="en" sz="1800"/>
              <a:t>Tailor product endorsement matchup with celebrities’ show style</a:t>
            </a:r>
            <a:endParaRPr sz="1800"/>
          </a:p>
        </p:txBody>
      </p:sp>
      <p:pic>
        <p:nvPicPr>
          <p:cNvPr id="547" name="Google Shape;547;p68"/>
          <p:cNvPicPr preferRelativeResize="0"/>
          <p:nvPr/>
        </p:nvPicPr>
        <p:blipFill>
          <a:blip r:embed="rId3">
            <a:alphaModFix/>
          </a:blip>
          <a:stretch>
            <a:fillRect/>
          </a:stretch>
        </p:blipFill>
        <p:spPr>
          <a:xfrm>
            <a:off x="728650" y="2361625"/>
            <a:ext cx="3688134" cy="2247062"/>
          </a:xfrm>
          <a:prstGeom prst="rect">
            <a:avLst/>
          </a:prstGeom>
          <a:noFill/>
          <a:ln>
            <a:noFill/>
          </a:ln>
        </p:spPr>
      </p:pic>
      <p:pic>
        <p:nvPicPr>
          <p:cNvPr id="548" name="Google Shape;548;p68"/>
          <p:cNvPicPr preferRelativeResize="0"/>
          <p:nvPr/>
        </p:nvPicPr>
        <p:blipFill>
          <a:blip r:embed="rId4">
            <a:alphaModFix/>
          </a:blip>
          <a:stretch>
            <a:fillRect/>
          </a:stretch>
        </p:blipFill>
        <p:spPr>
          <a:xfrm>
            <a:off x="4727215" y="2361625"/>
            <a:ext cx="3688135" cy="2249400"/>
          </a:xfrm>
          <a:prstGeom prst="rect">
            <a:avLst/>
          </a:prstGeom>
          <a:noFill/>
          <a:ln>
            <a:noFill/>
          </a:ln>
        </p:spPr>
      </p:pic>
      <p:sp>
        <p:nvSpPr>
          <p:cNvPr id="549" name="Google Shape;549;p68"/>
          <p:cNvSpPr txBox="1"/>
          <p:nvPr/>
        </p:nvSpPr>
        <p:spPr>
          <a:xfrm>
            <a:off x="1912438" y="4608675"/>
            <a:ext cx="2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a:t>
            </a:r>
            <a:r>
              <a:rPr lang="en"/>
              <a:t>erry Lorenzo</a:t>
            </a:r>
            <a:endParaRPr/>
          </a:p>
        </p:txBody>
      </p:sp>
      <p:sp>
        <p:nvSpPr>
          <p:cNvPr id="550" name="Google Shape;550;p68"/>
          <p:cNvSpPr txBox="1"/>
          <p:nvPr/>
        </p:nvSpPr>
        <p:spPr>
          <a:xfrm>
            <a:off x="6049863" y="4608675"/>
            <a:ext cx="2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Bad Bunny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Problems to Solve</a:t>
            </a:r>
            <a:endParaRPr/>
          </a:p>
        </p:txBody>
      </p:sp>
      <p:grpSp>
        <p:nvGrpSpPr>
          <p:cNvPr id="556" name="Google Shape;556;p69"/>
          <p:cNvGrpSpPr/>
          <p:nvPr/>
        </p:nvGrpSpPr>
        <p:grpSpPr>
          <a:xfrm>
            <a:off x="770898" y="2326079"/>
            <a:ext cx="1347332" cy="1018356"/>
            <a:chOff x="1660800" y="1171213"/>
            <a:chExt cx="1942800" cy="1569600"/>
          </a:xfrm>
        </p:grpSpPr>
        <p:sp>
          <p:nvSpPr>
            <p:cNvPr id="557" name="Google Shape;557;p69"/>
            <p:cNvSpPr/>
            <p:nvPr/>
          </p:nvSpPr>
          <p:spPr>
            <a:xfrm>
              <a:off x="1660800" y="1171213"/>
              <a:ext cx="1942800" cy="1569600"/>
            </a:xfrm>
            <a:prstGeom prst="round1Rect">
              <a:avLst>
                <a:gd fmla="val 17446"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9"/>
            <p:cNvSpPr txBox="1"/>
            <p:nvPr/>
          </p:nvSpPr>
          <p:spPr>
            <a:xfrm>
              <a:off x="1906351" y="1371024"/>
              <a:ext cx="1451700" cy="10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Getting Instagram Stories</a:t>
              </a:r>
              <a:endParaRPr b="1" sz="1100">
                <a:solidFill>
                  <a:srgbClr val="FFFFFF"/>
                </a:solidFill>
                <a:latin typeface="Roboto"/>
                <a:ea typeface="Roboto"/>
                <a:cs typeface="Roboto"/>
                <a:sym typeface="Roboto"/>
              </a:endParaRPr>
            </a:p>
          </p:txBody>
        </p:sp>
      </p:grpSp>
      <p:grpSp>
        <p:nvGrpSpPr>
          <p:cNvPr id="559" name="Google Shape;559;p69"/>
          <p:cNvGrpSpPr/>
          <p:nvPr/>
        </p:nvGrpSpPr>
        <p:grpSpPr>
          <a:xfrm>
            <a:off x="2116149" y="2326079"/>
            <a:ext cx="1347332" cy="1018356"/>
            <a:chOff x="3600600" y="1170963"/>
            <a:chExt cx="1942800" cy="1569600"/>
          </a:xfrm>
        </p:grpSpPr>
        <p:sp>
          <p:nvSpPr>
            <p:cNvPr id="560" name="Google Shape;560;p69"/>
            <p:cNvSpPr/>
            <p:nvPr/>
          </p:nvSpPr>
          <p:spPr>
            <a:xfrm>
              <a:off x="3600600" y="1170963"/>
              <a:ext cx="1942800" cy="1569600"/>
            </a:xfrm>
            <a:prstGeom prst="round2SameRect">
              <a:avLst>
                <a:gd fmla="val 18098" name="adj1"/>
                <a:gd fmla="val 0" name="adj2"/>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9"/>
            <p:cNvSpPr txBox="1"/>
            <p:nvPr/>
          </p:nvSpPr>
          <p:spPr>
            <a:xfrm>
              <a:off x="3819013" y="1413552"/>
              <a:ext cx="1451700" cy="10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lt1"/>
                  </a:solidFill>
                  <a:latin typeface="Roboto"/>
                  <a:ea typeface="Roboto"/>
                  <a:cs typeface="Roboto"/>
                  <a:sym typeface="Roboto"/>
                </a:rPr>
                <a:t>Detecting images with Adidas logos</a:t>
              </a:r>
              <a:endParaRPr b="1" sz="1000">
                <a:solidFill>
                  <a:srgbClr val="FFFFFF"/>
                </a:solidFill>
                <a:latin typeface="Roboto"/>
                <a:ea typeface="Roboto"/>
                <a:cs typeface="Roboto"/>
                <a:sym typeface="Roboto"/>
              </a:endParaRPr>
            </a:p>
          </p:txBody>
        </p:sp>
      </p:grpSp>
      <p:grpSp>
        <p:nvGrpSpPr>
          <p:cNvPr id="562" name="Google Shape;562;p69"/>
          <p:cNvGrpSpPr/>
          <p:nvPr/>
        </p:nvGrpSpPr>
        <p:grpSpPr>
          <a:xfrm>
            <a:off x="2003132" y="2740101"/>
            <a:ext cx="229230" cy="226296"/>
            <a:chOff x="4858109" y="2631368"/>
            <a:chExt cx="316442" cy="315000"/>
          </a:xfrm>
        </p:grpSpPr>
        <p:sp>
          <p:nvSpPr>
            <p:cNvPr id="563" name="Google Shape;563;p69"/>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9"/>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565" name="Google Shape;565;p69"/>
          <p:cNvGrpSpPr/>
          <p:nvPr/>
        </p:nvGrpSpPr>
        <p:grpSpPr>
          <a:xfrm>
            <a:off x="3703392" y="2740101"/>
            <a:ext cx="229230" cy="226296"/>
            <a:chOff x="4858109" y="2631368"/>
            <a:chExt cx="316442" cy="315000"/>
          </a:xfrm>
        </p:grpSpPr>
        <p:sp>
          <p:nvSpPr>
            <p:cNvPr id="566" name="Google Shape;566;p69"/>
            <p:cNvSpPr/>
            <p:nvPr/>
          </p:nvSpPr>
          <p:spPr>
            <a:xfrm>
              <a:off x="4859551" y="2631368"/>
              <a:ext cx="315000" cy="315000"/>
            </a:xfrm>
            <a:prstGeom prst="ellipse">
              <a:avLst/>
            </a:prstGeom>
            <a:solidFill>
              <a:srgbClr val="FFFFFF"/>
            </a:solidFill>
            <a:ln cap="flat" cmpd="sng" w="9525">
              <a:solidFill>
                <a:srgbClr val="0E65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9"/>
            <p:cNvSpPr/>
            <p:nvPr/>
          </p:nvSpPr>
          <p:spPr>
            <a:xfrm>
              <a:off x="4858109" y="2739300"/>
              <a:ext cx="239100" cy="99000"/>
            </a:xfrm>
            <a:prstGeom prst="rightArrow">
              <a:avLst>
                <a:gd fmla="val 32020" name="adj1"/>
                <a:gd fmla="val 66970" name="adj2"/>
              </a:avLst>
            </a:prstGeom>
            <a:solidFill>
              <a:srgbClr val="0D5DDF"/>
            </a:solidFill>
            <a:ln cap="flat" cmpd="sng" w="9525">
              <a:solidFill>
                <a:srgbClr val="0E65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
        <p:nvSpPr>
          <p:cNvPr id="568" name="Google Shape;568;p69"/>
          <p:cNvSpPr/>
          <p:nvPr/>
        </p:nvSpPr>
        <p:spPr>
          <a:xfrm rot="5485783">
            <a:off x="5849316" y="1541200"/>
            <a:ext cx="541068" cy="3944400"/>
          </a:xfrm>
          <a:prstGeom prst="roundRect">
            <a:avLst>
              <a:gd fmla="val 4626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9"/>
          <p:cNvSpPr txBox="1"/>
          <p:nvPr/>
        </p:nvSpPr>
        <p:spPr>
          <a:xfrm>
            <a:off x="4680150" y="3330363"/>
            <a:ext cx="372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Roboto"/>
                <a:ea typeface="Roboto"/>
                <a:cs typeface="Roboto"/>
                <a:sym typeface="Roboto"/>
              </a:rPr>
              <a:t>Classifying images by style</a:t>
            </a:r>
            <a:endParaRPr>
              <a:latin typeface="Calibri"/>
              <a:ea typeface="Calibri"/>
              <a:cs typeface="Calibri"/>
              <a:sym typeface="Calibri"/>
            </a:endParaRPr>
          </a:p>
        </p:txBody>
      </p:sp>
      <p:sp>
        <p:nvSpPr>
          <p:cNvPr id="570" name="Google Shape;570;p69"/>
          <p:cNvSpPr/>
          <p:nvPr/>
        </p:nvSpPr>
        <p:spPr>
          <a:xfrm rot="5484729">
            <a:off x="5835565" y="287675"/>
            <a:ext cx="559970" cy="3936000"/>
          </a:xfrm>
          <a:prstGeom prst="roundRect">
            <a:avLst>
              <a:gd fmla="val 45338"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9"/>
          <p:cNvSpPr txBox="1"/>
          <p:nvPr/>
        </p:nvSpPr>
        <p:spPr>
          <a:xfrm>
            <a:off x="4680150" y="2062663"/>
            <a:ext cx="372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Roboto"/>
                <a:ea typeface="Roboto"/>
                <a:cs typeface="Roboto"/>
                <a:sym typeface="Roboto"/>
              </a:rPr>
              <a:t>Computationally assessing image quality</a:t>
            </a:r>
            <a:endParaRPr b="1" sz="1300">
              <a:solidFill>
                <a:schemeClr val="lt1"/>
              </a:solidFill>
              <a:latin typeface="Roboto"/>
              <a:ea typeface="Roboto"/>
              <a:cs typeface="Roboto"/>
              <a:sym typeface="Roboto"/>
            </a:endParaRPr>
          </a:p>
          <a:p>
            <a:pPr indent="0" lvl="0" marL="0" rtl="0" algn="l">
              <a:spcBef>
                <a:spcPts val="0"/>
              </a:spcBef>
              <a:spcAft>
                <a:spcPts val="0"/>
              </a:spcAft>
              <a:buNone/>
            </a:pPr>
            <a:r>
              <a:t/>
            </a:r>
            <a:endParaRPr b="1" sz="1300">
              <a:solidFill>
                <a:schemeClr val="lt1"/>
              </a:solidFill>
              <a:latin typeface="Roboto"/>
              <a:ea typeface="Roboto"/>
              <a:cs typeface="Roboto"/>
              <a:sym typeface="Roboto"/>
            </a:endParaRPr>
          </a:p>
        </p:txBody>
      </p:sp>
      <p:sp>
        <p:nvSpPr>
          <p:cNvPr id="572" name="Google Shape;572;p69"/>
          <p:cNvSpPr/>
          <p:nvPr/>
        </p:nvSpPr>
        <p:spPr>
          <a:xfrm>
            <a:off x="4294050" y="3329775"/>
            <a:ext cx="386100" cy="38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E65F0"/>
                </a:solidFill>
              </a:rPr>
              <a:t>2</a:t>
            </a:r>
            <a:endParaRPr b="1">
              <a:solidFill>
                <a:srgbClr val="0E65F0"/>
              </a:solidFill>
            </a:endParaRPr>
          </a:p>
        </p:txBody>
      </p:sp>
      <p:sp>
        <p:nvSpPr>
          <p:cNvPr id="573" name="Google Shape;573;p69"/>
          <p:cNvSpPr/>
          <p:nvPr/>
        </p:nvSpPr>
        <p:spPr>
          <a:xfrm>
            <a:off x="4294050" y="2062675"/>
            <a:ext cx="386100" cy="38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E65F0"/>
                </a:solidFill>
              </a:rPr>
              <a:t>1</a:t>
            </a:r>
            <a:endParaRPr b="1">
              <a:solidFill>
                <a:srgbClr val="0E65F0"/>
              </a:solidFill>
            </a:endParaRPr>
          </a:p>
        </p:txBody>
      </p:sp>
      <p:sp>
        <p:nvSpPr>
          <p:cNvPr id="574" name="Google Shape;574;p69"/>
          <p:cNvSpPr txBox="1"/>
          <p:nvPr/>
        </p:nvSpPr>
        <p:spPr>
          <a:xfrm>
            <a:off x="4680150" y="2674150"/>
            <a:ext cx="357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How effectively they convey the visual idea?</a:t>
            </a:r>
            <a:endParaRPr sz="1100"/>
          </a:p>
        </p:txBody>
      </p:sp>
      <p:sp>
        <p:nvSpPr>
          <p:cNvPr id="575" name="Google Shape;575;p69"/>
          <p:cNvSpPr txBox="1"/>
          <p:nvPr/>
        </p:nvSpPr>
        <p:spPr>
          <a:xfrm>
            <a:off x="4680150" y="3911613"/>
            <a:ext cx="357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How do they convey the visual idea uniquely?</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0"/>
          <p:cNvSpPr txBox="1"/>
          <p:nvPr>
            <p:ph idx="1" type="body"/>
          </p:nvPr>
        </p:nvSpPr>
        <p:spPr>
          <a:xfrm>
            <a:off x="311700" y="1152475"/>
            <a:ext cx="8379900" cy="35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a:t>
            </a:r>
            <a:r>
              <a:rPr lang="en"/>
              <a:t> API - Instaloader: </a:t>
            </a:r>
            <a:endParaRPr/>
          </a:p>
          <a:p>
            <a:pPr indent="-342900" lvl="0" marL="457200" rtl="0" algn="l">
              <a:spcBef>
                <a:spcPts val="1600"/>
              </a:spcBef>
              <a:spcAft>
                <a:spcPts val="0"/>
              </a:spcAft>
              <a:buSzPts val="1800"/>
              <a:buChar char="●"/>
            </a:pPr>
            <a:r>
              <a:rPr lang="en"/>
              <a:t>Python Module, Ready to use</a:t>
            </a:r>
            <a:endParaRPr/>
          </a:p>
          <a:p>
            <a:pPr indent="-342900" lvl="0" marL="457200" rtl="0" algn="l">
              <a:spcBef>
                <a:spcPts val="0"/>
              </a:spcBef>
              <a:spcAft>
                <a:spcPts val="0"/>
              </a:spcAft>
              <a:buSzPts val="1800"/>
              <a:buChar char="●"/>
            </a:pPr>
            <a:r>
              <a:rPr lang="en"/>
              <a:t>Full capability of </a:t>
            </a:r>
            <a:r>
              <a:rPr lang="en"/>
              <a:t>downloading media along with its metadata</a:t>
            </a:r>
            <a:endParaRPr/>
          </a:p>
          <a:p>
            <a:pPr indent="0" lvl="0" marL="0" rtl="0" algn="l">
              <a:lnSpc>
                <a:spcPct val="100000"/>
              </a:lnSpc>
              <a:spcBef>
                <a:spcPts val="1600"/>
              </a:spcBef>
              <a:spcAft>
                <a:spcPts val="0"/>
              </a:spcAft>
              <a:buNone/>
            </a:pPr>
            <a:r>
              <a:t/>
            </a:r>
            <a:endParaRPr/>
          </a:p>
          <a:p>
            <a:pPr indent="0" lvl="0" marL="0" rtl="0" algn="l">
              <a:spcBef>
                <a:spcPts val="1000"/>
              </a:spcBef>
              <a:spcAft>
                <a:spcPts val="0"/>
              </a:spcAft>
              <a:buNone/>
            </a:pPr>
            <a:r>
              <a:rPr lang="en"/>
              <a:t>Local output:</a:t>
            </a:r>
            <a:endParaRPr/>
          </a:p>
          <a:p>
            <a:pPr indent="-342900" lvl="0" marL="457200" rtl="0" algn="l">
              <a:spcBef>
                <a:spcPts val="1600"/>
              </a:spcBef>
              <a:spcAft>
                <a:spcPts val="0"/>
              </a:spcAft>
              <a:buSzPts val="1800"/>
              <a:buChar char="●"/>
            </a:pPr>
            <a:r>
              <a:rPr lang="en"/>
              <a:t>Media (jpg for image, mp4 and jpg thumbnail for videos)</a:t>
            </a:r>
            <a:endParaRPr/>
          </a:p>
          <a:p>
            <a:pPr indent="-342900" lvl="0" marL="457200" rtl="0" algn="l">
              <a:spcBef>
                <a:spcPts val="0"/>
              </a:spcBef>
              <a:spcAft>
                <a:spcPts val="0"/>
              </a:spcAft>
              <a:buSzPts val="1800"/>
              <a:buChar char="●"/>
            </a:pPr>
            <a:r>
              <a:rPr lang="en"/>
              <a:t>Metadata (zipped json file)</a:t>
            </a:r>
            <a:endParaRPr/>
          </a:p>
          <a:p>
            <a:pPr indent="0" lvl="0" marL="0" rtl="0" algn="l">
              <a:spcBef>
                <a:spcPts val="1600"/>
              </a:spcBef>
              <a:spcAft>
                <a:spcPts val="1600"/>
              </a:spcAft>
              <a:buNone/>
            </a:pPr>
            <a:r>
              <a:t/>
            </a:r>
            <a:endParaRPr/>
          </a:p>
        </p:txBody>
      </p:sp>
      <p:sp>
        <p:nvSpPr>
          <p:cNvPr id="581" name="Google Shape;581;p70"/>
          <p:cNvSpPr txBox="1"/>
          <p:nvPr>
            <p:ph idx="1" type="body"/>
          </p:nvPr>
        </p:nvSpPr>
        <p:spPr>
          <a:xfrm>
            <a:off x="382050" y="4673875"/>
            <a:ext cx="8379900" cy="633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en" sz="800">
                <a:solidFill>
                  <a:srgbClr val="0000FF"/>
                </a:solidFill>
                <a:uFill>
                  <a:noFill/>
                </a:uFill>
                <a:hlinkClick r:id="rId3">
                  <a:extLst>
                    <a:ext uri="{A12FA001-AC4F-418D-AE19-62706E023703}">
                      <ahyp:hlinkClr val="tx"/>
                    </a:ext>
                  </a:extLst>
                </a:hlinkClick>
              </a:rPr>
              <a:t>https://instaloader.github.io/index.html</a:t>
            </a:r>
            <a:endParaRPr i="1" sz="800">
              <a:solidFill>
                <a:srgbClr val="0000FF"/>
              </a:solidFill>
            </a:endParaRPr>
          </a:p>
          <a:p>
            <a:pPr indent="0" lvl="0" marL="0" rtl="0" algn="l">
              <a:lnSpc>
                <a:spcPct val="80000"/>
              </a:lnSpc>
              <a:spcBef>
                <a:spcPts val="0"/>
              </a:spcBef>
              <a:spcAft>
                <a:spcPts val="0"/>
              </a:spcAft>
              <a:buNone/>
            </a:pPr>
            <a:r>
              <a:rPr i="1" lang="en" sz="800">
                <a:solidFill>
                  <a:srgbClr val="0000FF"/>
                </a:solidFill>
              </a:rPr>
              <a:t>https://instaloader.github.io/as-module.html#module-instaloader</a:t>
            </a:r>
            <a:endParaRPr i="1" sz="800">
              <a:solidFill>
                <a:srgbClr val="0000FF"/>
              </a:solidFill>
            </a:endParaRPr>
          </a:p>
        </p:txBody>
      </p:sp>
      <p:pic>
        <p:nvPicPr>
          <p:cNvPr id="582" name="Google Shape;582;p70"/>
          <p:cNvPicPr preferRelativeResize="0"/>
          <p:nvPr/>
        </p:nvPicPr>
        <p:blipFill rotWithShape="1">
          <a:blip r:embed="rId4">
            <a:alphaModFix/>
          </a:blip>
          <a:srcRect b="0" l="0" r="0" t="10362"/>
          <a:stretch/>
        </p:blipFill>
        <p:spPr>
          <a:xfrm>
            <a:off x="5588952" y="4139800"/>
            <a:ext cx="2769425" cy="762650"/>
          </a:xfrm>
          <a:prstGeom prst="rect">
            <a:avLst/>
          </a:prstGeom>
          <a:noFill/>
          <a:ln>
            <a:noFill/>
          </a:ln>
        </p:spPr>
      </p:pic>
      <p:sp>
        <p:nvSpPr>
          <p:cNvPr id="583" name="Google Shape;583;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Getting Instagram Stories</a:t>
            </a:r>
            <a:endParaRPr>
              <a:highlight>
                <a:srgbClr val="FFC000"/>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Limitations on Getting Instagram Stories</a:t>
            </a:r>
            <a:endParaRPr>
              <a:highlight>
                <a:srgbClr val="FFC000"/>
              </a:highlight>
            </a:endParaRPr>
          </a:p>
        </p:txBody>
      </p:sp>
      <p:sp>
        <p:nvSpPr>
          <p:cNvPr id="589" name="Google Shape;589;p71"/>
          <p:cNvSpPr txBox="1"/>
          <p:nvPr>
            <p:ph idx="1" type="body"/>
          </p:nvPr>
        </p:nvSpPr>
        <p:spPr>
          <a:xfrm>
            <a:off x="311700" y="1152475"/>
            <a:ext cx="8379900" cy="354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 sz="2100">
                <a:solidFill>
                  <a:schemeClr val="dk1"/>
                </a:solidFill>
              </a:rPr>
              <a:t>Need to create an instagram account and follow all target users</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No way to catch expired stories</a:t>
            </a:r>
            <a:endParaRPr sz="21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Need to run the script on 24-hour intervals to get all stories</a:t>
            </a:r>
            <a:endParaRPr sz="17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429 Too Many Requests</a:t>
            </a:r>
            <a:endParaRPr sz="21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Sometimes throw this error at around 200 fetches</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Need multiple accounts to scrape the data</a:t>
            </a:r>
            <a:endParaRPr sz="21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Google NIMA</a:t>
            </a:r>
            <a:endParaRPr>
              <a:highlight>
                <a:schemeClr val="accent1"/>
              </a:highlight>
            </a:endParaRPr>
          </a:p>
        </p:txBody>
      </p:sp>
      <p:sp>
        <p:nvSpPr>
          <p:cNvPr id="595" name="Google Shape;595;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SzPts val="1800"/>
              <a:buChar char="●"/>
            </a:pPr>
            <a:r>
              <a:rPr lang="en"/>
              <a:t>A Neural Image Assessment model</a:t>
            </a:r>
            <a:endParaRPr/>
          </a:p>
          <a:p>
            <a:pPr indent="-342900" lvl="0" marL="457200" rtl="0" algn="l">
              <a:lnSpc>
                <a:spcPct val="120000"/>
              </a:lnSpc>
              <a:spcBef>
                <a:spcPts val="0"/>
              </a:spcBef>
              <a:spcAft>
                <a:spcPts val="0"/>
              </a:spcAft>
              <a:buSzPts val="1800"/>
              <a:buChar char="●"/>
            </a:pPr>
            <a:r>
              <a:rPr lang="en"/>
              <a:t>Quantification of image quality and aesthetics</a:t>
            </a:r>
            <a:endParaRPr/>
          </a:p>
          <a:p>
            <a:pPr indent="-317500" lvl="1" marL="914400" rtl="0" algn="l">
              <a:lnSpc>
                <a:spcPct val="120000"/>
              </a:lnSpc>
              <a:spcBef>
                <a:spcPts val="0"/>
              </a:spcBef>
              <a:spcAft>
                <a:spcPts val="0"/>
              </a:spcAft>
              <a:buSzPts val="1400"/>
              <a:buChar char="○"/>
            </a:pPr>
            <a:r>
              <a:rPr lang="en"/>
              <a:t>Technical Score: Looking good? Noise, blur, compression artifacts...</a:t>
            </a:r>
            <a:endParaRPr/>
          </a:p>
          <a:p>
            <a:pPr indent="-317500" lvl="1" marL="914400" rtl="0" algn="l">
              <a:lnSpc>
                <a:spcPct val="120000"/>
              </a:lnSpc>
              <a:spcBef>
                <a:spcPts val="0"/>
              </a:spcBef>
              <a:spcAft>
                <a:spcPts val="0"/>
              </a:spcAft>
              <a:buSzPts val="1400"/>
              <a:buChar char="○"/>
            </a:pPr>
            <a:r>
              <a:rPr lang="en"/>
              <a:t>Aesthetic Score: Attractive? Beautifulness, human perception of good feeling.</a:t>
            </a:r>
            <a:endParaRPr/>
          </a:p>
          <a:p>
            <a:pPr indent="-342900" lvl="0" marL="457200" rtl="0" algn="l">
              <a:lnSpc>
                <a:spcPct val="120000"/>
              </a:lnSpc>
              <a:spcBef>
                <a:spcPts val="0"/>
              </a:spcBef>
              <a:spcAft>
                <a:spcPts val="0"/>
              </a:spcAft>
              <a:buSzPts val="1800"/>
              <a:buChar char="●"/>
            </a:pPr>
            <a:r>
              <a:rPr lang="en"/>
              <a:t>Trained with histograms of human ratings for every image</a:t>
            </a:r>
            <a:endParaRPr/>
          </a:p>
          <a:p>
            <a:pPr indent="-342900" lvl="0" marL="457200" rtl="0" algn="l">
              <a:lnSpc>
                <a:spcPct val="120000"/>
              </a:lnSpc>
              <a:spcBef>
                <a:spcPts val="0"/>
              </a:spcBef>
              <a:spcAft>
                <a:spcPts val="0"/>
              </a:spcAft>
              <a:buSzPts val="1800"/>
              <a:buChar char="●"/>
            </a:pPr>
            <a:r>
              <a:rPr lang="en"/>
              <a:t>Produces a distribution of ratings for any given image — on a scale of 1 to 10</a:t>
            </a:r>
            <a:r>
              <a:rPr lang="en"/>
              <a:t>, assigning likelihoods to each of the possible scores</a:t>
            </a:r>
            <a:endParaRPr/>
          </a:p>
          <a:p>
            <a:pPr indent="-342900" lvl="0" marL="457200" rtl="0" algn="l">
              <a:lnSpc>
                <a:spcPct val="120000"/>
              </a:lnSpc>
              <a:spcBef>
                <a:spcPts val="0"/>
              </a:spcBef>
              <a:spcAft>
                <a:spcPts val="0"/>
              </a:spcAft>
              <a:buSzPts val="1800"/>
              <a:buChar char="●"/>
            </a:pPr>
            <a:r>
              <a:rPr lang="en"/>
              <a:t>Calculates a mean score correlates closely with human perception.</a:t>
            </a:r>
            <a:endParaRPr/>
          </a:p>
        </p:txBody>
      </p:sp>
      <p:sp>
        <p:nvSpPr>
          <p:cNvPr id="596" name="Google Shape;596;p72"/>
          <p:cNvSpPr txBox="1"/>
          <p:nvPr>
            <p:ph idx="1" type="body"/>
          </p:nvPr>
        </p:nvSpPr>
        <p:spPr>
          <a:xfrm>
            <a:off x="382050" y="4673875"/>
            <a:ext cx="8379900" cy="633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en" sz="800">
                <a:solidFill>
                  <a:srgbClr val="0000FF"/>
                </a:solidFill>
              </a:rPr>
              <a:t>https://ai.googleblog.com/2017/12/introducing-nima-neural-image-assessment.html</a:t>
            </a:r>
            <a:endParaRPr i="1" sz="800">
              <a:solidFill>
                <a:srgbClr val="0000FF"/>
              </a:solidFill>
            </a:endParaRPr>
          </a:p>
          <a:p>
            <a:pPr indent="0" lvl="0" marL="0" rtl="0" algn="l">
              <a:lnSpc>
                <a:spcPct val="80000"/>
              </a:lnSpc>
              <a:spcBef>
                <a:spcPts val="0"/>
              </a:spcBef>
              <a:spcAft>
                <a:spcPts val="0"/>
              </a:spcAft>
              <a:buNone/>
            </a:pPr>
            <a:r>
              <a:rPr i="1" lang="en" sz="800">
                <a:solidFill>
                  <a:srgbClr val="0000FF"/>
                </a:solidFill>
              </a:rPr>
              <a:t>https://idealo.github.io/image-quality-assessment/</a:t>
            </a:r>
            <a:endParaRPr i="1" sz="800">
              <a:solidFill>
                <a:srgbClr val="0000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Assessing Instagram Stories Quality</a:t>
            </a:r>
            <a:endParaRPr>
              <a:highlight>
                <a:schemeClr val="accent1"/>
              </a:highlight>
            </a:endParaRPr>
          </a:p>
        </p:txBody>
      </p:sp>
      <p:pic>
        <p:nvPicPr>
          <p:cNvPr id="602" name="Google Shape;602;p73"/>
          <p:cNvPicPr preferRelativeResize="0"/>
          <p:nvPr/>
        </p:nvPicPr>
        <p:blipFill>
          <a:blip r:embed="rId3">
            <a:alphaModFix/>
          </a:blip>
          <a:stretch>
            <a:fillRect/>
          </a:stretch>
        </p:blipFill>
        <p:spPr>
          <a:xfrm>
            <a:off x="1101563" y="1017725"/>
            <a:ext cx="7145263" cy="40771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08" name="Google Shape;608;p74"/>
          <p:cNvPicPr preferRelativeResize="0"/>
          <p:nvPr/>
        </p:nvPicPr>
        <p:blipFill>
          <a:blip r:embed="rId3">
            <a:alphaModFix/>
          </a:blip>
          <a:stretch>
            <a:fillRect/>
          </a:stretch>
        </p:blipFill>
        <p:spPr>
          <a:xfrm>
            <a:off x="2293850" y="1290100"/>
            <a:ext cx="1865000" cy="3288959"/>
          </a:xfrm>
          <a:prstGeom prst="rect">
            <a:avLst/>
          </a:prstGeom>
          <a:noFill/>
          <a:ln>
            <a:noFill/>
          </a:ln>
        </p:spPr>
      </p:pic>
      <p:pic>
        <p:nvPicPr>
          <p:cNvPr id="609" name="Google Shape;609;p74"/>
          <p:cNvPicPr preferRelativeResize="0"/>
          <p:nvPr/>
        </p:nvPicPr>
        <p:blipFill>
          <a:blip r:embed="rId4">
            <a:alphaModFix/>
          </a:blip>
          <a:stretch>
            <a:fillRect/>
          </a:stretch>
        </p:blipFill>
        <p:spPr>
          <a:xfrm>
            <a:off x="4918779" y="1288836"/>
            <a:ext cx="1861671" cy="3291475"/>
          </a:xfrm>
          <a:prstGeom prst="rect">
            <a:avLst/>
          </a:prstGeom>
          <a:noFill/>
          <a:ln>
            <a:noFill/>
          </a:ln>
        </p:spPr>
      </p:pic>
      <p:sp>
        <p:nvSpPr>
          <p:cNvPr id="610" name="Google Shape;610;p74"/>
          <p:cNvSpPr txBox="1"/>
          <p:nvPr>
            <p:ph idx="4294967295" type="subTitle"/>
          </p:nvPr>
        </p:nvSpPr>
        <p:spPr>
          <a:xfrm>
            <a:off x="2606400" y="4644425"/>
            <a:ext cx="12399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Wales Bonner</a:t>
            </a:r>
            <a:endParaRPr sz="1200"/>
          </a:p>
        </p:txBody>
      </p:sp>
      <p:sp>
        <p:nvSpPr>
          <p:cNvPr id="611" name="Google Shape;611;p74"/>
          <p:cNvSpPr txBox="1"/>
          <p:nvPr>
            <p:ph idx="4294967295" type="subTitle"/>
          </p:nvPr>
        </p:nvSpPr>
        <p:spPr>
          <a:xfrm>
            <a:off x="5229650" y="4644425"/>
            <a:ext cx="12399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Karlie Kloss</a:t>
            </a:r>
            <a:endParaRPr sz="1200"/>
          </a:p>
        </p:txBody>
      </p:sp>
      <p:sp>
        <p:nvSpPr>
          <p:cNvPr id="612" name="Google Shape;612;p74"/>
          <p:cNvSpPr txBox="1"/>
          <p:nvPr>
            <p:ph idx="4294967295" type="subTitle"/>
          </p:nvPr>
        </p:nvSpPr>
        <p:spPr>
          <a:xfrm>
            <a:off x="6982800" y="3202600"/>
            <a:ext cx="2161200" cy="1630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solidFill>
                  <a:schemeClr val="dk1"/>
                </a:solidFill>
              </a:rPr>
              <a:t>Blurry</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Text on top</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Color Fades out</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Color composition not ideal</a:t>
            </a:r>
            <a:endParaRPr sz="1400">
              <a:solidFill>
                <a:schemeClr val="dk1"/>
              </a:solidFill>
            </a:endParaRPr>
          </a:p>
        </p:txBody>
      </p:sp>
      <p:sp>
        <p:nvSpPr>
          <p:cNvPr id="613" name="Google Shape;613;p74"/>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a:t>
            </a:r>
            <a:r>
              <a:rPr lang="en">
                <a:solidFill>
                  <a:schemeClr val="dk1"/>
                </a:solidFill>
                <a:latin typeface="Calibri"/>
                <a:ea typeface="Calibri"/>
                <a:cs typeface="Calibri"/>
                <a:sym typeface="Calibri"/>
              </a:rPr>
              <a:t>echnical: </a:t>
            </a:r>
            <a:r>
              <a:rPr lang="en">
                <a:solidFill>
                  <a:schemeClr val="dk1"/>
                </a:solidFill>
                <a:latin typeface="Calibri"/>
                <a:ea typeface="Calibri"/>
                <a:cs typeface="Calibri"/>
                <a:sym typeface="Calibri"/>
              </a:rPr>
              <a:t>5.3163</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a:t>
            </a:r>
            <a:r>
              <a:rPr lang="en">
                <a:solidFill>
                  <a:schemeClr val="dk1"/>
                </a:solidFill>
                <a:latin typeface="Calibri"/>
                <a:ea typeface="Calibri"/>
                <a:cs typeface="Calibri"/>
                <a:sym typeface="Calibri"/>
              </a:rPr>
              <a:t>esthetic: 5.4846</a:t>
            </a:r>
            <a:endParaRPr>
              <a:solidFill>
                <a:schemeClr val="dk1"/>
              </a:solidFill>
              <a:latin typeface="Calibri"/>
              <a:ea typeface="Calibri"/>
              <a:cs typeface="Calibri"/>
              <a:sym typeface="Calibri"/>
            </a:endParaRPr>
          </a:p>
        </p:txBody>
      </p:sp>
      <p:sp>
        <p:nvSpPr>
          <p:cNvPr id="614" name="Google Shape;614;p74"/>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4.3772</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4.3204</a:t>
            </a:r>
            <a:endParaRPr>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20" name="Google Shape;620;p75"/>
          <p:cNvPicPr preferRelativeResize="0"/>
          <p:nvPr/>
        </p:nvPicPr>
        <p:blipFill rotWithShape="1">
          <a:blip r:embed="rId3">
            <a:alphaModFix/>
          </a:blip>
          <a:srcRect b="406" l="0" r="0" t="396"/>
          <a:stretch/>
        </p:blipFill>
        <p:spPr>
          <a:xfrm>
            <a:off x="2293850" y="1290100"/>
            <a:ext cx="1865000" cy="3288960"/>
          </a:xfrm>
          <a:prstGeom prst="rect">
            <a:avLst/>
          </a:prstGeom>
          <a:noFill/>
          <a:ln>
            <a:noFill/>
          </a:ln>
        </p:spPr>
      </p:pic>
      <p:pic>
        <p:nvPicPr>
          <p:cNvPr id="621" name="Google Shape;621;p75"/>
          <p:cNvPicPr preferRelativeResize="0"/>
          <p:nvPr/>
        </p:nvPicPr>
        <p:blipFill rotWithShape="1">
          <a:blip r:embed="rId4">
            <a:alphaModFix/>
          </a:blip>
          <a:srcRect b="238" l="0" r="0" t="238"/>
          <a:stretch/>
        </p:blipFill>
        <p:spPr>
          <a:xfrm>
            <a:off x="4918779" y="1288836"/>
            <a:ext cx="1861670" cy="3291476"/>
          </a:xfrm>
          <a:prstGeom prst="rect">
            <a:avLst/>
          </a:prstGeom>
          <a:noFill/>
          <a:ln>
            <a:noFill/>
          </a:ln>
        </p:spPr>
      </p:pic>
      <p:sp>
        <p:nvSpPr>
          <p:cNvPr id="622" name="Google Shape;622;p75"/>
          <p:cNvSpPr txBox="1"/>
          <p:nvPr>
            <p:ph idx="4294967295" type="subTitle"/>
          </p:nvPr>
        </p:nvSpPr>
        <p:spPr>
          <a:xfrm>
            <a:off x="3908100" y="4658075"/>
            <a:ext cx="13278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Adriene Mishler</a:t>
            </a:r>
            <a:endParaRPr sz="1200"/>
          </a:p>
        </p:txBody>
      </p:sp>
      <p:sp>
        <p:nvSpPr>
          <p:cNvPr id="623" name="Google Shape;623;p75"/>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4.2074 </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6.0637</a:t>
            </a:r>
            <a:endParaRPr>
              <a:solidFill>
                <a:schemeClr val="dk1"/>
              </a:solidFill>
              <a:latin typeface="Calibri"/>
              <a:ea typeface="Calibri"/>
              <a:cs typeface="Calibri"/>
              <a:sym typeface="Calibri"/>
            </a:endParaRPr>
          </a:p>
        </p:txBody>
      </p:sp>
      <p:sp>
        <p:nvSpPr>
          <p:cNvPr id="624" name="Google Shape;624;p75"/>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5.5548</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4.0486</a:t>
            </a:r>
            <a:endParaRPr>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30" name="Google Shape;630;p76"/>
          <p:cNvPicPr preferRelativeResize="0"/>
          <p:nvPr/>
        </p:nvPicPr>
        <p:blipFill rotWithShape="1">
          <a:blip r:embed="rId3">
            <a:alphaModFix/>
          </a:blip>
          <a:srcRect b="317" l="0" r="0" t="327"/>
          <a:stretch/>
        </p:blipFill>
        <p:spPr>
          <a:xfrm>
            <a:off x="2293850" y="1290100"/>
            <a:ext cx="1865000" cy="3288959"/>
          </a:xfrm>
          <a:prstGeom prst="rect">
            <a:avLst/>
          </a:prstGeom>
          <a:noFill/>
          <a:ln>
            <a:noFill/>
          </a:ln>
        </p:spPr>
      </p:pic>
      <p:pic>
        <p:nvPicPr>
          <p:cNvPr id="631" name="Google Shape;631;p76"/>
          <p:cNvPicPr preferRelativeResize="0"/>
          <p:nvPr/>
        </p:nvPicPr>
        <p:blipFill rotWithShape="1">
          <a:blip r:embed="rId4">
            <a:alphaModFix/>
          </a:blip>
          <a:srcRect b="189" l="0" r="0" t="199"/>
          <a:stretch/>
        </p:blipFill>
        <p:spPr>
          <a:xfrm>
            <a:off x="4918779" y="1288836"/>
            <a:ext cx="1861670" cy="3291475"/>
          </a:xfrm>
          <a:prstGeom prst="rect">
            <a:avLst/>
          </a:prstGeom>
          <a:noFill/>
          <a:ln>
            <a:noFill/>
          </a:ln>
        </p:spPr>
      </p:pic>
      <p:sp>
        <p:nvSpPr>
          <p:cNvPr id="632" name="Google Shape;632;p76"/>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4.5234</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5.9242</a:t>
            </a:r>
            <a:endParaRPr>
              <a:solidFill>
                <a:schemeClr val="dk1"/>
              </a:solidFill>
              <a:latin typeface="Calibri"/>
              <a:ea typeface="Calibri"/>
              <a:cs typeface="Calibri"/>
              <a:sym typeface="Calibri"/>
            </a:endParaRPr>
          </a:p>
        </p:txBody>
      </p:sp>
      <p:sp>
        <p:nvSpPr>
          <p:cNvPr id="633" name="Google Shape;633;p76"/>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4.2735</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3.2516</a:t>
            </a:r>
            <a:endParaRPr>
              <a:solidFill>
                <a:schemeClr val="dk1"/>
              </a:solidFill>
              <a:latin typeface="Calibri"/>
              <a:ea typeface="Calibri"/>
              <a:cs typeface="Calibri"/>
              <a:sym typeface="Calibri"/>
            </a:endParaRPr>
          </a:p>
        </p:txBody>
      </p:sp>
      <p:sp>
        <p:nvSpPr>
          <p:cNvPr id="634" name="Google Shape;634;p76"/>
          <p:cNvSpPr txBox="1"/>
          <p:nvPr>
            <p:ph idx="4294967295" type="subTitle"/>
          </p:nvPr>
        </p:nvSpPr>
        <p:spPr>
          <a:xfrm>
            <a:off x="3908100" y="4658075"/>
            <a:ext cx="13278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Bad Bunny</a:t>
            </a: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40" name="Google Shape;640;p77"/>
          <p:cNvPicPr preferRelativeResize="0"/>
          <p:nvPr/>
        </p:nvPicPr>
        <p:blipFill rotWithShape="1">
          <a:blip r:embed="rId3">
            <a:alphaModFix/>
          </a:blip>
          <a:srcRect b="367" l="0" r="0" t="367"/>
          <a:stretch/>
        </p:blipFill>
        <p:spPr>
          <a:xfrm>
            <a:off x="2293850" y="1290100"/>
            <a:ext cx="1865000" cy="3288960"/>
          </a:xfrm>
          <a:prstGeom prst="rect">
            <a:avLst/>
          </a:prstGeom>
          <a:noFill/>
          <a:ln>
            <a:noFill/>
          </a:ln>
        </p:spPr>
      </p:pic>
      <p:pic>
        <p:nvPicPr>
          <p:cNvPr id="641" name="Google Shape;641;p77"/>
          <p:cNvPicPr preferRelativeResize="0"/>
          <p:nvPr/>
        </p:nvPicPr>
        <p:blipFill rotWithShape="1">
          <a:blip r:embed="rId4">
            <a:alphaModFix/>
          </a:blip>
          <a:srcRect b="238" l="0" r="0" t="238"/>
          <a:stretch/>
        </p:blipFill>
        <p:spPr>
          <a:xfrm>
            <a:off x="4918779" y="1288836"/>
            <a:ext cx="1861670" cy="3291476"/>
          </a:xfrm>
          <a:prstGeom prst="rect">
            <a:avLst/>
          </a:prstGeom>
          <a:noFill/>
          <a:ln>
            <a:noFill/>
          </a:ln>
        </p:spPr>
      </p:pic>
      <p:sp>
        <p:nvSpPr>
          <p:cNvPr id="642" name="Google Shape;642;p77"/>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6.2090</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5.6127</a:t>
            </a:r>
            <a:endParaRPr>
              <a:solidFill>
                <a:schemeClr val="dk1"/>
              </a:solidFill>
              <a:latin typeface="Calibri"/>
              <a:ea typeface="Calibri"/>
              <a:cs typeface="Calibri"/>
              <a:sym typeface="Calibri"/>
            </a:endParaRPr>
          </a:p>
        </p:txBody>
      </p:sp>
      <p:sp>
        <p:nvSpPr>
          <p:cNvPr id="643" name="Google Shape;643;p77"/>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4.6019</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4.3183</a:t>
            </a:r>
            <a:endParaRPr>
              <a:solidFill>
                <a:schemeClr val="dk1"/>
              </a:solidFill>
              <a:latin typeface="Calibri"/>
              <a:ea typeface="Calibri"/>
              <a:cs typeface="Calibri"/>
              <a:sym typeface="Calibri"/>
            </a:endParaRPr>
          </a:p>
        </p:txBody>
      </p:sp>
      <p:sp>
        <p:nvSpPr>
          <p:cNvPr id="644" name="Google Shape;644;p77"/>
          <p:cNvSpPr txBox="1"/>
          <p:nvPr>
            <p:ph idx="4294967295" type="subTitle"/>
          </p:nvPr>
        </p:nvSpPr>
        <p:spPr>
          <a:xfrm>
            <a:off x="3908100" y="4658075"/>
            <a:ext cx="13278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Black Pink</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Reddit - a great source for data collection</a:t>
            </a:r>
            <a:endParaRPr/>
          </a:p>
        </p:txBody>
      </p:sp>
      <p:sp>
        <p:nvSpPr>
          <p:cNvPr id="102" name="Google Shape;102;p24"/>
          <p:cNvSpPr txBox="1"/>
          <p:nvPr/>
        </p:nvSpPr>
        <p:spPr>
          <a:xfrm>
            <a:off x="311700" y="1699125"/>
            <a:ext cx="4017000" cy="171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highlight>
                  <a:srgbClr val="FFFFFF"/>
                </a:highlight>
              </a:rPr>
              <a:t>From 2015 to 2019, the number of Reddit monthly active users </a:t>
            </a:r>
            <a:r>
              <a:rPr b="1" lang="en" sz="1800">
                <a:highlight>
                  <a:srgbClr val="FFFFFF"/>
                </a:highlight>
              </a:rPr>
              <a:t>has grown by 258.33%</a:t>
            </a:r>
            <a:r>
              <a:rPr lang="en" sz="1800">
                <a:highlight>
                  <a:srgbClr val="FFFFFF"/>
                </a:highlight>
              </a:rPr>
              <a:t>. And it continues to grow in 2020 and 2021 </a:t>
            </a:r>
            <a:r>
              <a:rPr lang="en" sz="1800">
                <a:highlight>
                  <a:srgbClr val="FFFFFF"/>
                </a:highlight>
              </a:rPr>
              <a:t>...</a:t>
            </a:r>
            <a:r>
              <a:rPr baseline="30000" lang="en" sz="1350" u="sng">
                <a:solidFill>
                  <a:schemeClr val="dk2"/>
                </a:solidFill>
                <a:highlight>
                  <a:schemeClr val="lt1"/>
                </a:highlight>
                <a:hlinkClick action="ppaction://hlinksldjump" r:id="rId3">
                  <a:extLst>
                    <a:ext uri="{A12FA001-AC4F-418D-AE19-62706E023703}">
                      <ahyp:hlinkClr val="tx"/>
                    </a:ext>
                  </a:extLst>
                </a:hlinkClick>
              </a:rPr>
              <a:t>[6]</a:t>
            </a:r>
            <a:endParaRPr sz="1800">
              <a:highlight>
                <a:srgbClr val="FFFFFF"/>
              </a:highlight>
            </a:endParaRPr>
          </a:p>
          <a:p>
            <a:pPr indent="0" lvl="0" marL="0" marR="0" rtl="0" algn="l">
              <a:lnSpc>
                <a:spcPct val="115000"/>
              </a:lnSpc>
              <a:spcBef>
                <a:spcPts val="0"/>
              </a:spcBef>
              <a:spcAft>
                <a:spcPts val="0"/>
              </a:spcAft>
              <a:buNone/>
            </a:pPr>
            <a:r>
              <a:t/>
            </a:r>
            <a:endParaRPr sz="1800">
              <a:highlight>
                <a:srgbClr val="FFFFFF"/>
              </a:highlight>
            </a:endParaRPr>
          </a:p>
          <a:p>
            <a:pPr indent="0" lvl="0" marL="0" marR="0" rtl="0" algn="l">
              <a:lnSpc>
                <a:spcPct val="115000"/>
              </a:lnSpc>
              <a:spcBef>
                <a:spcPts val="0"/>
              </a:spcBef>
              <a:spcAft>
                <a:spcPts val="0"/>
              </a:spcAft>
              <a:buNone/>
            </a:pPr>
            <a:r>
              <a:t/>
            </a:r>
            <a:endParaRPr sz="1800">
              <a:highlight>
                <a:srgbClr val="FFFFFF"/>
              </a:highlight>
            </a:endParaRPr>
          </a:p>
          <a:p>
            <a:pPr indent="0" lvl="0" marL="0" marR="0" rtl="0" algn="l">
              <a:lnSpc>
                <a:spcPct val="115000"/>
              </a:lnSpc>
              <a:spcBef>
                <a:spcPts val="0"/>
              </a:spcBef>
              <a:spcAft>
                <a:spcPts val="0"/>
              </a:spcAft>
              <a:buNone/>
            </a:pPr>
            <a:r>
              <a:t/>
            </a:r>
            <a:endParaRPr sz="1800">
              <a:highlight>
                <a:srgbClr val="FFFFFF"/>
              </a:highlight>
            </a:endParaRPr>
          </a:p>
          <a:p>
            <a:pPr indent="0" lvl="0" marL="0" marR="0" rtl="0" algn="l">
              <a:lnSpc>
                <a:spcPct val="115000"/>
              </a:lnSpc>
              <a:spcBef>
                <a:spcPts val="0"/>
              </a:spcBef>
              <a:spcAft>
                <a:spcPts val="0"/>
              </a:spcAft>
              <a:buNone/>
            </a:pPr>
            <a:r>
              <a:t/>
            </a:r>
            <a:endParaRPr sz="800">
              <a:highlight>
                <a:srgbClr val="FFFFFF"/>
              </a:highlight>
            </a:endParaRPr>
          </a:p>
          <a:p>
            <a:pPr indent="0" lvl="0" marL="0" marR="0" rtl="0" algn="l">
              <a:lnSpc>
                <a:spcPct val="115000"/>
              </a:lnSpc>
              <a:spcBef>
                <a:spcPts val="0"/>
              </a:spcBef>
              <a:spcAft>
                <a:spcPts val="0"/>
              </a:spcAft>
              <a:buNone/>
            </a:pPr>
            <a:r>
              <a:t/>
            </a:r>
            <a:endParaRPr sz="800">
              <a:solidFill>
                <a:srgbClr val="0000FF"/>
              </a:solidFill>
              <a:highlight>
                <a:srgbClr val="FFFFFF"/>
              </a:highlight>
            </a:endParaRPr>
          </a:p>
        </p:txBody>
      </p:sp>
      <p:pic>
        <p:nvPicPr>
          <p:cNvPr id="103" name="Google Shape;103;p24"/>
          <p:cNvPicPr preferRelativeResize="0"/>
          <p:nvPr/>
        </p:nvPicPr>
        <p:blipFill>
          <a:blip r:embed="rId4">
            <a:alphaModFix/>
          </a:blip>
          <a:stretch>
            <a:fillRect/>
          </a:stretch>
        </p:blipFill>
        <p:spPr>
          <a:xfrm>
            <a:off x="4350300" y="1096163"/>
            <a:ext cx="4379975" cy="2999231"/>
          </a:xfrm>
          <a:prstGeom prst="rect">
            <a:avLst/>
          </a:prstGeom>
          <a:noFill/>
          <a:ln>
            <a:noFill/>
          </a:ln>
        </p:spPr>
      </p:pic>
      <p:cxnSp>
        <p:nvCxnSpPr>
          <p:cNvPr id="104" name="Google Shape;104;p24"/>
          <p:cNvCxnSpPr/>
          <p:nvPr/>
        </p:nvCxnSpPr>
        <p:spPr>
          <a:xfrm flipH="1" rot="10800000">
            <a:off x="5116150" y="1953475"/>
            <a:ext cx="3328200" cy="1567800"/>
          </a:xfrm>
          <a:prstGeom prst="straightConnector1">
            <a:avLst/>
          </a:prstGeom>
          <a:noFill/>
          <a:ln cap="flat" cmpd="sng" w="28575">
            <a:solidFill>
              <a:schemeClr val="dk2"/>
            </a:solidFill>
            <a:prstDash val="solid"/>
            <a:round/>
            <a:headEnd len="med" w="med" type="none"/>
            <a:tailEnd len="med" w="med" type="triangle"/>
          </a:ln>
        </p:spPr>
      </p:cxnSp>
      <p:sp>
        <p:nvSpPr>
          <p:cNvPr id="105" name="Google Shape;105;p24"/>
          <p:cNvSpPr txBox="1"/>
          <p:nvPr/>
        </p:nvSpPr>
        <p:spPr>
          <a:xfrm>
            <a:off x="4300950" y="4092625"/>
            <a:ext cx="29037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highlight>
                  <a:schemeClr val="lt1"/>
                </a:highlight>
              </a:rPr>
              <a:t>Source:</a:t>
            </a:r>
            <a:r>
              <a:rPr lang="en" sz="800" u="sng">
                <a:solidFill>
                  <a:srgbClr val="0000FF"/>
                </a:solidFill>
                <a:highlight>
                  <a:schemeClr val="lt1"/>
                </a:highlight>
                <a:hlinkClick r:id="rId5">
                  <a:extLst>
                    <a:ext uri="{A12FA001-AC4F-418D-AE19-62706E023703}">
                      <ahyp:hlinkClr val="tx"/>
                    </a:ext>
                  </a:extLst>
                </a:hlinkClick>
              </a:rPr>
              <a:t>https://backlinko.com/reddit-users</a:t>
            </a:r>
            <a:r>
              <a:rPr lang="en" sz="800">
                <a:solidFill>
                  <a:srgbClr val="0000FF"/>
                </a:solidFill>
                <a:highlight>
                  <a:schemeClr val="lt1"/>
                </a:highlight>
              </a:rP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Analyzing Images with Google NIMA</a:t>
            </a:r>
            <a:endParaRPr>
              <a:highlight>
                <a:schemeClr val="accent1"/>
              </a:highlight>
            </a:endParaRPr>
          </a:p>
        </p:txBody>
      </p:sp>
      <p:pic>
        <p:nvPicPr>
          <p:cNvPr id="650" name="Google Shape;650;p78"/>
          <p:cNvPicPr preferRelativeResize="0"/>
          <p:nvPr/>
        </p:nvPicPr>
        <p:blipFill rotWithShape="1">
          <a:blip r:embed="rId3">
            <a:alphaModFix/>
          </a:blip>
          <a:srcRect b="406" l="0" r="0" t="396"/>
          <a:stretch/>
        </p:blipFill>
        <p:spPr>
          <a:xfrm>
            <a:off x="2293850" y="1290100"/>
            <a:ext cx="1864999" cy="3288960"/>
          </a:xfrm>
          <a:prstGeom prst="rect">
            <a:avLst/>
          </a:prstGeom>
          <a:noFill/>
          <a:ln>
            <a:noFill/>
          </a:ln>
        </p:spPr>
      </p:pic>
      <p:pic>
        <p:nvPicPr>
          <p:cNvPr id="651" name="Google Shape;651;p78"/>
          <p:cNvPicPr preferRelativeResize="0"/>
          <p:nvPr/>
        </p:nvPicPr>
        <p:blipFill rotWithShape="1">
          <a:blip r:embed="rId4">
            <a:alphaModFix/>
          </a:blip>
          <a:srcRect b="238" l="0" r="0" t="238"/>
          <a:stretch/>
        </p:blipFill>
        <p:spPr>
          <a:xfrm>
            <a:off x="4918779" y="1288836"/>
            <a:ext cx="1861670" cy="3291476"/>
          </a:xfrm>
          <a:prstGeom prst="rect">
            <a:avLst/>
          </a:prstGeom>
          <a:noFill/>
          <a:ln>
            <a:noFill/>
          </a:ln>
        </p:spPr>
      </p:pic>
      <p:sp>
        <p:nvSpPr>
          <p:cNvPr id="652" name="Google Shape;652;p78"/>
          <p:cNvSpPr txBox="1"/>
          <p:nvPr/>
        </p:nvSpPr>
        <p:spPr>
          <a:xfrm>
            <a:off x="-4860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a:t>
            </a:r>
            <a:r>
              <a:rPr lang="en">
                <a:solidFill>
                  <a:schemeClr val="dk1"/>
                </a:solidFill>
                <a:latin typeface="Calibri"/>
                <a:ea typeface="Calibri"/>
                <a:cs typeface="Calibri"/>
                <a:sym typeface="Calibri"/>
              </a:rPr>
              <a:t>4.9158</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5.9319</a:t>
            </a:r>
            <a:endParaRPr>
              <a:solidFill>
                <a:schemeClr val="dk1"/>
              </a:solidFill>
              <a:latin typeface="Calibri"/>
              <a:ea typeface="Calibri"/>
              <a:cs typeface="Calibri"/>
              <a:sym typeface="Calibri"/>
            </a:endParaRPr>
          </a:p>
        </p:txBody>
      </p:sp>
      <p:sp>
        <p:nvSpPr>
          <p:cNvPr id="653" name="Google Shape;653;p78"/>
          <p:cNvSpPr txBox="1"/>
          <p:nvPr/>
        </p:nvSpPr>
        <p:spPr>
          <a:xfrm>
            <a:off x="6741550" y="1411250"/>
            <a:ext cx="3000000" cy="672000"/>
          </a:xfrm>
          <a:prstGeom prst="rect">
            <a:avLst/>
          </a:prstGeom>
          <a:noFill/>
          <a:ln>
            <a:noFill/>
          </a:ln>
        </p:spPr>
        <p:txBody>
          <a:bodyPr anchorCtr="0" anchor="t" bIns="91425" lIns="91425" spcFirstLastPara="1" rIns="91425" wrap="square" tIns="91425">
            <a:spAutoFit/>
          </a:bodyPr>
          <a:lstStyle/>
          <a:p>
            <a:pPr indent="0" lvl="0" marL="457200" rtl="0" algn="l">
              <a:spcBef>
                <a:spcPts val="440"/>
              </a:spcBef>
              <a:spcAft>
                <a:spcPts val="0"/>
              </a:spcAft>
              <a:buNone/>
            </a:pPr>
            <a:r>
              <a:rPr lang="en">
                <a:solidFill>
                  <a:schemeClr val="dk1"/>
                </a:solidFill>
                <a:latin typeface="Calibri"/>
                <a:ea typeface="Calibri"/>
                <a:cs typeface="Calibri"/>
                <a:sym typeface="Calibri"/>
              </a:rPr>
              <a:t>Technical: 5.1978</a:t>
            </a:r>
            <a:endParaRPr>
              <a:solidFill>
                <a:schemeClr val="dk1"/>
              </a:solidFill>
              <a:latin typeface="Calibri"/>
              <a:ea typeface="Calibri"/>
              <a:cs typeface="Calibri"/>
              <a:sym typeface="Calibri"/>
            </a:endParaRPr>
          </a:p>
          <a:p>
            <a:pPr indent="0" lvl="0" marL="457200" rtl="0" algn="l">
              <a:spcBef>
                <a:spcPts val="440"/>
              </a:spcBef>
              <a:spcAft>
                <a:spcPts val="0"/>
              </a:spcAft>
              <a:buNone/>
            </a:pPr>
            <a:r>
              <a:rPr lang="en">
                <a:solidFill>
                  <a:schemeClr val="dk1"/>
                </a:solidFill>
                <a:latin typeface="Calibri"/>
                <a:ea typeface="Calibri"/>
                <a:cs typeface="Calibri"/>
                <a:sym typeface="Calibri"/>
              </a:rPr>
              <a:t>Aesthetic: </a:t>
            </a:r>
            <a:r>
              <a:rPr lang="en">
                <a:solidFill>
                  <a:schemeClr val="dk1"/>
                </a:solidFill>
                <a:latin typeface="Calibri"/>
                <a:ea typeface="Calibri"/>
                <a:cs typeface="Calibri"/>
                <a:sym typeface="Calibri"/>
              </a:rPr>
              <a:t>3.6918</a:t>
            </a:r>
            <a:endParaRPr>
              <a:solidFill>
                <a:schemeClr val="dk1"/>
              </a:solidFill>
              <a:latin typeface="Calibri"/>
              <a:ea typeface="Calibri"/>
              <a:cs typeface="Calibri"/>
              <a:sym typeface="Calibri"/>
            </a:endParaRPr>
          </a:p>
        </p:txBody>
      </p:sp>
      <p:sp>
        <p:nvSpPr>
          <p:cNvPr id="654" name="Google Shape;654;p78"/>
          <p:cNvSpPr txBox="1"/>
          <p:nvPr>
            <p:ph idx="4294967295" type="subTitle"/>
          </p:nvPr>
        </p:nvSpPr>
        <p:spPr>
          <a:xfrm>
            <a:off x="3704575" y="4658075"/>
            <a:ext cx="1531200" cy="3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5"/>
              <a:buFont typeface="Arial"/>
              <a:buNone/>
            </a:pPr>
            <a:r>
              <a:rPr lang="en" sz="1200">
                <a:solidFill>
                  <a:schemeClr val="dk1"/>
                </a:solidFill>
              </a:rPr>
              <a:t>Chinae Alexander</a:t>
            </a:r>
            <a:endParaRPr sz="12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Classifying Images by Style</a:t>
            </a:r>
            <a:endParaRPr>
              <a:highlight>
                <a:srgbClr val="FFC000"/>
              </a:highlight>
            </a:endParaRPr>
          </a:p>
        </p:txBody>
      </p:sp>
      <p:sp>
        <p:nvSpPr>
          <p:cNvPr id="660" name="Google Shape;660;p79"/>
          <p:cNvSpPr txBox="1"/>
          <p:nvPr>
            <p:ph idx="1" type="body"/>
          </p:nvPr>
        </p:nvSpPr>
        <p:spPr>
          <a:xfrm>
            <a:off x="311700" y="1152475"/>
            <a:ext cx="8379900" cy="317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Vislab by Sergey Karayev - a set of Python modules for visual recognition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Features: based on color dependency, composition, visual attention…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Architecture: Fine-tuned Caffe Deep convolutional Framework</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Dataset: 80K flickr images with 20 style labels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Style labels based on Optical techniques, Atmosphere, Mood, Composition styles, Color and Genre.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Scalability:</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Crossing-platform: train from flicker and test on pinterest, AVA</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Add own training set with labels</a:t>
            </a:r>
            <a:endParaRPr sz="1800">
              <a:solidFill>
                <a:schemeClr val="dk1"/>
              </a:solidFill>
            </a:endParaRPr>
          </a:p>
          <a:p>
            <a:pPr indent="0" lvl="0" marL="457200" rtl="0" algn="l">
              <a:spcBef>
                <a:spcPts val="1600"/>
              </a:spcBef>
              <a:spcAft>
                <a:spcPts val="1600"/>
              </a:spcAft>
              <a:buNone/>
            </a:pPr>
            <a:r>
              <a:t/>
            </a:r>
            <a:endParaRPr sz="1800">
              <a:solidFill>
                <a:schemeClr val="dk1"/>
              </a:solidFill>
            </a:endParaRPr>
          </a:p>
        </p:txBody>
      </p:sp>
      <p:sp>
        <p:nvSpPr>
          <p:cNvPr id="661" name="Google Shape;661;p79"/>
          <p:cNvSpPr txBox="1"/>
          <p:nvPr>
            <p:ph idx="1" type="body"/>
          </p:nvPr>
        </p:nvSpPr>
        <p:spPr>
          <a:xfrm>
            <a:off x="382050" y="4673875"/>
            <a:ext cx="8379900" cy="633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en" sz="800">
                <a:solidFill>
                  <a:srgbClr val="0000FF"/>
                </a:solidFill>
              </a:rPr>
              <a:t>https://sergeykarayev.com/files/1311.3715v3.pdf</a:t>
            </a:r>
            <a:endParaRPr i="1" sz="800">
              <a:solidFill>
                <a:srgbClr val="0000FF"/>
              </a:solidFill>
            </a:endParaRPr>
          </a:p>
          <a:p>
            <a:pPr indent="0" lvl="0" marL="0" rtl="0" algn="l">
              <a:lnSpc>
                <a:spcPct val="80000"/>
              </a:lnSpc>
              <a:spcBef>
                <a:spcPts val="0"/>
              </a:spcBef>
              <a:spcAft>
                <a:spcPts val="0"/>
              </a:spcAft>
              <a:buNone/>
            </a:pPr>
            <a:r>
              <a:rPr i="1" lang="en" sz="800">
                <a:solidFill>
                  <a:srgbClr val="0000FF"/>
                </a:solidFill>
              </a:rPr>
              <a:t>https://github.com/sergeyk/vislab</a:t>
            </a:r>
            <a:endParaRPr i="1" sz="800">
              <a:solidFill>
                <a:srgbClr val="0000FF"/>
              </a:solidFill>
            </a:endParaRPr>
          </a:p>
          <a:p>
            <a:pPr indent="0" lvl="0" marL="0" rtl="0" algn="l">
              <a:lnSpc>
                <a:spcPct val="80000"/>
              </a:lnSpc>
              <a:spcBef>
                <a:spcPts val="0"/>
              </a:spcBef>
              <a:spcAft>
                <a:spcPts val="0"/>
              </a:spcAft>
              <a:buNone/>
            </a:pPr>
            <a:r>
              <a:rPr i="1" lang="en" sz="800">
                <a:solidFill>
                  <a:srgbClr val="0000FF"/>
                </a:solidFill>
              </a:rPr>
              <a:t>http://vislab.berkeleyvision.org/</a:t>
            </a:r>
            <a:endParaRPr i="1" sz="800">
              <a:solidFill>
                <a:srgbClr val="0000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20 Style Labels</a:t>
            </a:r>
            <a:endParaRPr>
              <a:highlight>
                <a:schemeClr val="accent1"/>
              </a:highlight>
            </a:endParaRPr>
          </a:p>
        </p:txBody>
      </p:sp>
      <p:sp>
        <p:nvSpPr>
          <p:cNvPr id="667" name="Google Shape;667;p80"/>
          <p:cNvSpPr txBox="1"/>
          <p:nvPr/>
        </p:nvSpPr>
        <p:spPr>
          <a:xfrm>
            <a:off x="1259700" y="28529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Macro</a:t>
            </a:r>
            <a:endParaRPr sz="1200"/>
          </a:p>
        </p:txBody>
      </p:sp>
      <p:sp>
        <p:nvSpPr>
          <p:cNvPr id="668" name="Google Shape;668;p80"/>
          <p:cNvSpPr txBox="1"/>
          <p:nvPr/>
        </p:nvSpPr>
        <p:spPr>
          <a:xfrm>
            <a:off x="2829713" y="28529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Bokeh</a:t>
            </a:r>
            <a:endParaRPr sz="1200"/>
          </a:p>
        </p:txBody>
      </p:sp>
      <p:pic>
        <p:nvPicPr>
          <p:cNvPr id="669" name="Google Shape;669;p80"/>
          <p:cNvPicPr preferRelativeResize="0"/>
          <p:nvPr/>
        </p:nvPicPr>
        <p:blipFill>
          <a:blip r:embed="rId3">
            <a:alphaModFix/>
          </a:blip>
          <a:stretch>
            <a:fillRect/>
          </a:stretch>
        </p:blipFill>
        <p:spPr>
          <a:xfrm>
            <a:off x="919050" y="1481350"/>
            <a:ext cx="1371600" cy="1371600"/>
          </a:xfrm>
          <a:prstGeom prst="rect">
            <a:avLst/>
          </a:prstGeom>
          <a:noFill/>
          <a:ln>
            <a:noFill/>
          </a:ln>
        </p:spPr>
      </p:pic>
      <p:pic>
        <p:nvPicPr>
          <p:cNvPr id="670" name="Google Shape;670;p80"/>
          <p:cNvPicPr preferRelativeResize="0"/>
          <p:nvPr/>
        </p:nvPicPr>
        <p:blipFill>
          <a:blip r:embed="rId4">
            <a:alphaModFix/>
          </a:blip>
          <a:stretch>
            <a:fillRect/>
          </a:stretch>
        </p:blipFill>
        <p:spPr>
          <a:xfrm>
            <a:off x="2489050" y="1481350"/>
            <a:ext cx="1371600" cy="1371600"/>
          </a:xfrm>
          <a:prstGeom prst="rect">
            <a:avLst/>
          </a:prstGeom>
          <a:noFill/>
          <a:ln>
            <a:noFill/>
          </a:ln>
        </p:spPr>
      </p:pic>
      <p:pic>
        <p:nvPicPr>
          <p:cNvPr id="671" name="Google Shape;671;p80"/>
          <p:cNvPicPr preferRelativeResize="0"/>
          <p:nvPr/>
        </p:nvPicPr>
        <p:blipFill>
          <a:blip r:embed="rId5">
            <a:alphaModFix/>
          </a:blip>
          <a:stretch>
            <a:fillRect/>
          </a:stretch>
        </p:blipFill>
        <p:spPr>
          <a:xfrm>
            <a:off x="4059075" y="1481350"/>
            <a:ext cx="1371600" cy="1371600"/>
          </a:xfrm>
          <a:prstGeom prst="rect">
            <a:avLst/>
          </a:prstGeom>
          <a:noFill/>
          <a:ln>
            <a:noFill/>
          </a:ln>
        </p:spPr>
      </p:pic>
      <p:sp>
        <p:nvSpPr>
          <p:cNvPr id="672" name="Google Shape;672;p80"/>
          <p:cNvSpPr txBox="1"/>
          <p:nvPr/>
        </p:nvSpPr>
        <p:spPr>
          <a:xfrm>
            <a:off x="4059073"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Depth-of-Field</a:t>
            </a:r>
            <a:endParaRPr sz="1200"/>
          </a:p>
        </p:txBody>
      </p:sp>
      <p:pic>
        <p:nvPicPr>
          <p:cNvPr id="673" name="Google Shape;673;p80"/>
          <p:cNvPicPr preferRelativeResize="0"/>
          <p:nvPr/>
        </p:nvPicPr>
        <p:blipFill>
          <a:blip r:embed="rId6">
            <a:alphaModFix/>
          </a:blip>
          <a:stretch>
            <a:fillRect/>
          </a:stretch>
        </p:blipFill>
        <p:spPr>
          <a:xfrm>
            <a:off x="5629100" y="1481350"/>
            <a:ext cx="1371600" cy="1371600"/>
          </a:xfrm>
          <a:prstGeom prst="rect">
            <a:avLst/>
          </a:prstGeom>
          <a:noFill/>
          <a:ln>
            <a:noFill/>
          </a:ln>
        </p:spPr>
      </p:pic>
      <p:sp>
        <p:nvSpPr>
          <p:cNvPr id="674" name="Google Shape;674;p80"/>
          <p:cNvSpPr txBox="1"/>
          <p:nvPr/>
        </p:nvSpPr>
        <p:spPr>
          <a:xfrm>
            <a:off x="5673198"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Long Exposure</a:t>
            </a:r>
            <a:endParaRPr sz="1200"/>
          </a:p>
        </p:txBody>
      </p:sp>
      <p:pic>
        <p:nvPicPr>
          <p:cNvPr id="675" name="Google Shape;675;p80"/>
          <p:cNvPicPr preferRelativeResize="0"/>
          <p:nvPr/>
        </p:nvPicPr>
        <p:blipFill>
          <a:blip r:embed="rId7">
            <a:alphaModFix/>
          </a:blip>
          <a:stretch>
            <a:fillRect/>
          </a:stretch>
        </p:blipFill>
        <p:spPr>
          <a:xfrm>
            <a:off x="7199125" y="1481350"/>
            <a:ext cx="1371600" cy="1371600"/>
          </a:xfrm>
          <a:prstGeom prst="rect">
            <a:avLst/>
          </a:prstGeom>
          <a:noFill/>
          <a:ln>
            <a:noFill/>
          </a:ln>
        </p:spPr>
      </p:pic>
      <p:sp>
        <p:nvSpPr>
          <p:cNvPr id="676" name="Google Shape;676;p80"/>
          <p:cNvSpPr txBox="1"/>
          <p:nvPr/>
        </p:nvSpPr>
        <p:spPr>
          <a:xfrm>
            <a:off x="7243223"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HDR</a:t>
            </a:r>
            <a:endParaRPr sz="1200"/>
          </a:p>
        </p:txBody>
      </p:sp>
      <p:pic>
        <p:nvPicPr>
          <p:cNvPr id="677" name="Google Shape;677;p80"/>
          <p:cNvPicPr preferRelativeResize="0"/>
          <p:nvPr/>
        </p:nvPicPr>
        <p:blipFill>
          <a:blip r:embed="rId8">
            <a:alphaModFix/>
          </a:blip>
          <a:stretch>
            <a:fillRect/>
          </a:stretch>
        </p:blipFill>
        <p:spPr>
          <a:xfrm>
            <a:off x="919050" y="3222250"/>
            <a:ext cx="1371600" cy="1371600"/>
          </a:xfrm>
          <a:prstGeom prst="rect">
            <a:avLst/>
          </a:prstGeom>
          <a:noFill/>
          <a:ln>
            <a:noFill/>
          </a:ln>
        </p:spPr>
      </p:pic>
      <p:sp>
        <p:nvSpPr>
          <p:cNvPr id="678" name="Google Shape;678;p80"/>
          <p:cNvSpPr txBox="1"/>
          <p:nvPr/>
        </p:nvSpPr>
        <p:spPr>
          <a:xfrm>
            <a:off x="1259700"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Hazy</a:t>
            </a:r>
            <a:endParaRPr sz="1200"/>
          </a:p>
        </p:txBody>
      </p:sp>
      <p:pic>
        <p:nvPicPr>
          <p:cNvPr id="679" name="Google Shape;679;p80"/>
          <p:cNvPicPr preferRelativeResize="0"/>
          <p:nvPr/>
        </p:nvPicPr>
        <p:blipFill>
          <a:blip r:embed="rId9">
            <a:alphaModFix/>
          </a:blip>
          <a:stretch>
            <a:fillRect/>
          </a:stretch>
        </p:blipFill>
        <p:spPr>
          <a:xfrm>
            <a:off x="2489075" y="3222250"/>
            <a:ext cx="1371600" cy="1371600"/>
          </a:xfrm>
          <a:prstGeom prst="rect">
            <a:avLst/>
          </a:prstGeom>
          <a:noFill/>
          <a:ln>
            <a:noFill/>
          </a:ln>
        </p:spPr>
      </p:pic>
      <p:sp>
        <p:nvSpPr>
          <p:cNvPr id="680" name="Google Shape;680;p80"/>
          <p:cNvSpPr txBox="1"/>
          <p:nvPr/>
        </p:nvSpPr>
        <p:spPr>
          <a:xfrm>
            <a:off x="2829725"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Sunny</a:t>
            </a:r>
            <a:endParaRPr sz="1200"/>
          </a:p>
        </p:txBody>
      </p:sp>
      <p:pic>
        <p:nvPicPr>
          <p:cNvPr id="681" name="Google Shape;681;p80"/>
          <p:cNvPicPr preferRelativeResize="0"/>
          <p:nvPr/>
        </p:nvPicPr>
        <p:blipFill>
          <a:blip r:embed="rId10">
            <a:alphaModFix/>
          </a:blip>
          <a:stretch>
            <a:fillRect/>
          </a:stretch>
        </p:blipFill>
        <p:spPr>
          <a:xfrm>
            <a:off x="4081125" y="3222250"/>
            <a:ext cx="1371600" cy="1371600"/>
          </a:xfrm>
          <a:prstGeom prst="rect">
            <a:avLst/>
          </a:prstGeom>
          <a:noFill/>
          <a:ln>
            <a:noFill/>
          </a:ln>
        </p:spPr>
      </p:pic>
      <p:sp>
        <p:nvSpPr>
          <p:cNvPr id="682" name="Google Shape;682;p80"/>
          <p:cNvSpPr txBox="1"/>
          <p:nvPr/>
        </p:nvSpPr>
        <p:spPr>
          <a:xfrm>
            <a:off x="4377675"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Serene</a:t>
            </a:r>
            <a:endParaRPr sz="1200"/>
          </a:p>
        </p:txBody>
      </p:sp>
      <p:pic>
        <p:nvPicPr>
          <p:cNvPr id="683" name="Google Shape;683;p80"/>
          <p:cNvPicPr preferRelativeResize="0"/>
          <p:nvPr/>
        </p:nvPicPr>
        <p:blipFill>
          <a:blip r:embed="rId11">
            <a:alphaModFix/>
          </a:blip>
          <a:stretch>
            <a:fillRect/>
          </a:stretch>
        </p:blipFill>
        <p:spPr>
          <a:xfrm>
            <a:off x="5629100" y="3222250"/>
            <a:ext cx="1371600" cy="1371600"/>
          </a:xfrm>
          <a:prstGeom prst="rect">
            <a:avLst/>
          </a:prstGeom>
          <a:noFill/>
          <a:ln>
            <a:noFill/>
          </a:ln>
        </p:spPr>
      </p:pic>
      <p:sp>
        <p:nvSpPr>
          <p:cNvPr id="684" name="Google Shape;684;p80"/>
          <p:cNvSpPr txBox="1"/>
          <p:nvPr/>
        </p:nvSpPr>
        <p:spPr>
          <a:xfrm>
            <a:off x="5806250" y="4593850"/>
            <a:ext cx="114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Melancholy</a:t>
            </a:r>
            <a:endParaRPr sz="1200"/>
          </a:p>
        </p:txBody>
      </p:sp>
      <p:pic>
        <p:nvPicPr>
          <p:cNvPr id="685" name="Google Shape;685;p80"/>
          <p:cNvPicPr preferRelativeResize="0"/>
          <p:nvPr/>
        </p:nvPicPr>
        <p:blipFill>
          <a:blip r:embed="rId12">
            <a:alphaModFix/>
          </a:blip>
          <a:stretch>
            <a:fillRect/>
          </a:stretch>
        </p:blipFill>
        <p:spPr>
          <a:xfrm>
            <a:off x="7177075" y="3222250"/>
            <a:ext cx="1371600" cy="1371600"/>
          </a:xfrm>
          <a:prstGeom prst="rect">
            <a:avLst/>
          </a:prstGeom>
          <a:noFill/>
          <a:ln>
            <a:noFill/>
          </a:ln>
        </p:spPr>
      </p:pic>
      <p:sp>
        <p:nvSpPr>
          <p:cNvPr id="686" name="Google Shape;686;p80"/>
          <p:cNvSpPr txBox="1"/>
          <p:nvPr/>
        </p:nvSpPr>
        <p:spPr>
          <a:xfrm>
            <a:off x="7334275" y="4593850"/>
            <a:ext cx="114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Ethereal</a:t>
            </a:r>
            <a:endParaRPr sz="1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20 Style Labels</a:t>
            </a:r>
            <a:endParaRPr>
              <a:highlight>
                <a:schemeClr val="accent1"/>
              </a:highlight>
            </a:endParaRPr>
          </a:p>
        </p:txBody>
      </p:sp>
      <p:sp>
        <p:nvSpPr>
          <p:cNvPr id="692" name="Google Shape;692;p81"/>
          <p:cNvSpPr txBox="1"/>
          <p:nvPr/>
        </p:nvSpPr>
        <p:spPr>
          <a:xfrm>
            <a:off x="1201500" y="2852950"/>
            <a:ext cx="80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Minimal</a:t>
            </a:r>
            <a:endParaRPr sz="1200"/>
          </a:p>
        </p:txBody>
      </p:sp>
      <p:sp>
        <p:nvSpPr>
          <p:cNvPr id="693" name="Google Shape;693;p81"/>
          <p:cNvSpPr txBox="1"/>
          <p:nvPr/>
        </p:nvSpPr>
        <p:spPr>
          <a:xfrm>
            <a:off x="2538425"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Geometric</a:t>
            </a:r>
            <a:endParaRPr sz="1200"/>
          </a:p>
        </p:txBody>
      </p:sp>
      <p:sp>
        <p:nvSpPr>
          <p:cNvPr id="694" name="Google Shape;694;p81"/>
          <p:cNvSpPr txBox="1"/>
          <p:nvPr/>
        </p:nvSpPr>
        <p:spPr>
          <a:xfrm>
            <a:off x="4059073"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 Detailed</a:t>
            </a:r>
            <a:endParaRPr sz="1200"/>
          </a:p>
        </p:txBody>
      </p:sp>
      <p:sp>
        <p:nvSpPr>
          <p:cNvPr id="695" name="Google Shape;695;p81"/>
          <p:cNvSpPr txBox="1"/>
          <p:nvPr/>
        </p:nvSpPr>
        <p:spPr>
          <a:xfrm>
            <a:off x="5673198"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Texture</a:t>
            </a:r>
            <a:endParaRPr sz="1200"/>
          </a:p>
        </p:txBody>
      </p:sp>
      <p:sp>
        <p:nvSpPr>
          <p:cNvPr id="696" name="Google Shape;696;p81"/>
          <p:cNvSpPr txBox="1"/>
          <p:nvPr/>
        </p:nvSpPr>
        <p:spPr>
          <a:xfrm>
            <a:off x="7243223" y="2852950"/>
            <a:ext cx="132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Romantic</a:t>
            </a:r>
            <a:endParaRPr sz="1200"/>
          </a:p>
        </p:txBody>
      </p:sp>
      <p:sp>
        <p:nvSpPr>
          <p:cNvPr id="697" name="Google Shape;697;p81"/>
          <p:cNvSpPr txBox="1"/>
          <p:nvPr/>
        </p:nvSpPr>
        <p:spPr>
          <a:xfrm>
            <a:off x="1259700"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Pastel</a:t>
            </a:r>
            <a:endParaRPr sz="1200"/>
          </a:p>
        </p:txBody>
      </p:sp>
      <p:sp>
        <p:nvSpPr>
          <p:cNvPr id="698" name="Google Shape;698;p81"/>
          <p:cNvSpPr txBox="1"/>
          <p:nvPr/>
        </p:nvSpPr>
        <p:spPr>
          <a:xfrm>
            <a:off x="2829725"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Bright</a:t>
            </a:r>
            <a:endParaRPr sz="1200"/>
          </a:p>
        </p:txBody>
      </p:sp>
      <p:sp>
        <p:nvSpPr>
          <p:cNvPr id="699" name="Google Shape;699;p81"/>
          <p:cNvSpPr txBox="1"/>
          <p:nvPr/>
        </p:nvSpPr>
        <p:spPr>
          <a:xfrm>
            <a:off x="4377675" y="4593850"/>
            <a:ext cx="69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Noir</a:t>
            </a:r>
            <a:endParaRPr sz="1200"/>
          </a:p>
        </p:txBody>
      </p:sp>
      <p:sp>
        <p:nvSpPr>
          <p:cNvPr id="700" name="Google Shape;700;p81"/>
          <p:cNvSpPr txBox="1"/>
          <p:nvPr/>
        </p:nvSpPr>
        <p:spPr>
          <a:xfrm>
            <a:off x="5806250" y="4593850"/>
            <a:ext cx="114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Vintage</a:t>
            </a:r>
            <a:endParaRPr sz="1200"/>
          </a:p>
        </p:txBody>
      </p:sp>
      <p:sp>
        <p:nvSpPr>
          <p:cNvPr id="701" name="Google Shape;701;p81"/>
          <p:cNvSpPr txBox="1"/>
          <p:nvPr/>
        </p:nvSpPr>
        <p:spPr>
          <a:xfrm>
            <a:off x="7334275" y="4593850"/>
            <a:ext cx="114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Horror</a:t>
            </a:r>
            <a:endParaRPr sz="1200"/>
          </a:p>
        </p:txBody>
      </p:sp>
      <p:pic>
        <p:nvPicPr>
          <p:cNvPr id="702" name="Google Shape;702;p81"/>
          <p:cNvPicPr preferRelativeResize="0"/>
          <p:nvPr/>
        </p:nvPicPr>
        <p:blipFill>
          <a:blip r:embed="rId3">
            <a:alphaModFix/>
          </a:blip>
          <a:stretch>
            <a:fillRect/>
          </a:stretch>
        </p:blipFill>
        <p:spPr>
          <a:xfrm>
            <a:off x="919025" y="1481350"/>
            <a:ext cx="1371600" cy="1371600"/>
          </a:xfrm>
          <a:prstGeom prst="rect">
            <a:avLst/>
          </a:prstGeom>
          <a:noFill/>
          <a:ln>
            <a:noFill/>
          </a:ln>
        </p:spPr>
      </p:pic>
      <p:pic>
        <p:nvPicPr>
          <p:cNvPr id="703" name="Google Shape;703;p81"/>
          <p:cNvPicPr preferRelativeResize="0"/>
          <p:nvPr/>
        </p:nvPicPr>
        <p:blipFill>
          <a:blip r:embed="rId4">
            <a:alphaModFix/>
          </a:blip>
          <a:stretch>
            <a:fillRect/>
          </a:stretch>
        </p:blipFill>
        <p:spPr>
          <a:xfrm>
            <a:off x="2489050" y="1481350"/>
            <a:ext cx="1371600" cy="1371600"/>
          </a:xfrm>
          <a:prstGeom prst="rect">
            <a:avLst/>
          </a:prstGeom>
          <a:noFill/>
          <a:ln>
            <a:noFill/>
          </a:ln>
        </p:spPr>
      </p:pic>
      <p:pic>
        <p:nvPicPr>
          <p:cNvPr id="704" name="Google Shape;704;p81"/>
          <p:cNvPicPr preferRelativeResize="0"/>
          <p:nvPr/>
        </p:nvPicPr>
        <p:blipFill>
          <a:blip r:embed="rId5">
            <a:alphaModFix/>
          </a:blip>
          <a:stretch>
            <a:fillRect/>
          </a:stretch>
        </p:blipFill>
        <p:spPr>
          <a:xfrm>
            <a:off x="4067888" y="1481338"/>
            <a:ext cx="1371600" cy="1371600"/>
          </a:xfrm>
          <a:prstGeom prst="rect">
            <a:avLst/>
          </a:prstGeom>
          <a:noFill/>
          <a:ln>
            <a:noFill/>
          </a:ln>
        </p:spPr>
      </p:pic>
      <p:pic>
        <p:nvPicPr>
          <p:cNvPr id="705" name="Google Shape;705;p81"/>
          <p:cNvPicPr preferRelativeResize="0"/>
          <p:nvPr/>
        </p:nvPicPr>
        <p:blipFill>
          <a:blip r:embed="rId6">
            <a:alphaModFix/>
          </a:blip>
          <a:stretch>
            <a:fillRect/>
          </a:stretch>
        </p:blipFill>
        <p:spPr>
          <a:xfrm>
            <a:off x="5641438" y="1481350"/>
            <a:ext cx="1371600" cy="1371600"/>
          </a:xfrm>
          <a:prstGeom prst="rect">
            <a:avLst/>
          </a:prstGeom>
          <a:noFill/>
          <a:ln>
            <a:noFill/>
          </a:ln>
        </p:spPr>
      </p:pic>
      <p:pic>
        <p:nvPicPr>
          <p:cNvPr id="706" name="Google Shape;706;p81"/>
          <p:cNvPicPr preferRelativeResize="0"/>
          <p:nvPr/>
        </p:nvPicPr>
        <p:blipFill>
          <a:blip r:embed="rId7">
            <a:alphaModFix/>
          </a:blip>
          <a:stretch>
            <a:fillRect/>
          </a:stretch>
        </p:blipFill>
        <p:spPr>
          <a:xfrm>
            <a:off x="7199150" y="1481350"/>
            <a:ext cx="1371600" cy="1371600"/>
          </a:xfrm>
          <a:prstGeom prst="rect">
            <a:avLst/>
          </a:prstGeom>
          <a:noFill/>
          <a:ln>
            <a:noFill/>
          </a:ln>
        </p:spPr>
      </p:pic>
      <p:pic>
        <p:nvPicPr>
          <p:cNvPr id="707" name="Google Shape;707;p81"/>
          <p:cNvPicPr preferRelativeResize="0"/>
          <p:nvPr/>
        </p:nvPicPr>
        <p:blipFill>
          <a:blip r:embed="rId8">
            <a:alphaModFix/>
          </a:blip>
          <a:stretch>
            <a:fillRect/>
          </a:stretch>
        </p:blipFill>
        <p:spPr>
          <a:xfrm>
            <a:off x="919075" y="3222250"/>
            <a:ext cx="1371600" cy="1371600"/>
          </a:xfrm>
          <a:prstGeom prst="rect">
            <a:avLst/>
          </a:prstGeom>
          <a:noFill/>
          <a:ln>
            <a:noFill/>
          </a:ln>
        </p:spPr>
      </p:pic>
      <p:pic>
        <p:nvPicPr>
          <p:cNvPr id="708" name="Google Shape;708;p81"/>
          <p:cNvPicPr preferRelativeResize="0"/>
          <p:nvPr/>
        </p:nvPicPr>
        <p:blipFill>
          <a:blip r:embed="rId9">
            <a:alphaModFix/>
          </a:blip>
          <a:stretch>
            <a:fillRect/>
          </a:stretch>
        </p:blipFill>
        <p:spPr>
          <a:xfrm>
            <a:off x="2500100" y="3222250"/>
            <a:ext cx="1371600" cy="1371600"/>
          </a:xfrm>
          <a:prstGeom prst="rect">
            <a:avLst/>
          </a:prstGeom>
          <a:noFill/>
          <a:ln>
            <a:noFill/>
          </a:ln>
        </p:spPr>
      </p:pic>
      <p:pic>
        <p:nvPicPr>
          <p:cNvPr id="709" name="Google Shape;709;p81"/>
          <p:cNvPicPr preferRelativeResize="0"/>
          <p:nvPr/>
        </p:nvPicPr>
        <p:blipFill>
          <a:blip r:embed="rId10">
            <a:alphaModFix/>
          </a:blip>
          <a:stretch>
            <a:fillRect/>
          </a:stretch>
        </p:blipFill>
        <p:spPr>
          <a:xfrm>
            <a:off x="4064600" y="3222250"/>
            <a:ext cx="1371600" cy="1371600"/>
          </a:xfrm>
          <a:prstGeom prst="rect">
            <a:avLst/>
          </a:prstGeom>
          <a:noFill/>
          <a:ln>
            <a:noFill/>
          </a:ln>
        </p:spPr>
      </p:pic>
      <p:pic>
        <p:nvPicPr>
          <p:cNvPr id="710" name="Google Shape;710;p81"/>
          <p:cNvPicPr preferRelativeResize="0"/>
          <p:nvPr/>
        </p:nvPicPr>
        <p:blipFill>
          <a:blip r:embed="rId11">
            <a:alphaModFix/>
          </a:blip>
          <a:stretch>
            <a:fillRect/>
          </a:stretch>
        </p:blipFill>
        <p:spPr>
          <a:xfrm>
            <a:off x="5620838" y="3222250"/>
            <a:ext cx="1371600" cy="1371600"/>
          </a:xfrm>
          <a:prstGeom prst="rect">
            <a:avLst/>
          </a:prstGeom>
          <a:noFill/>
          <a:ln>
            <a:noFill/>
          </a:ln>
        </p:spPr>
      </p:pic>
      <p:pic>
        <p:nvPicPr>
          <p:cNvPr id="711" name="Google Shape;711;p81"/>
          <p:cNvPicPr preferRelativeResize="0"/>
          <p:nvPr/>
        </p:nvPicPr>
        <p:blipFill>
          <a:blip r:embed="rId12">
            <a:alphaModFix/>
          </a:blip>
          <a:stretch>
            <a:fillRect/>
          </a:stretch>
        </p:blipFill>
        <p:spPr>
          <a:xfrm>
            <a:off x="7177100" y="3222250"/>
            <a:ext cx="1371600" cy="1371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Classifying</a:t>
            </a:r>
            <a:r>
              <a:rPr lang="en">
                <a:highlight>
                  <a:srgbClr val="FFC000"/>
                </a:highlight>
              </a:rPr>
              <a:t> Stories by Style</a:t>
            </a:r>
            <a:endParaRPr>
              <a:highlight>
                <a:srgbClr val="FFC000"/>
              </a:highlight>
            </a:endParaRPr>
          </a:p>
        </p:txBody>
      </p:sp>
      <p:pic>
        <p:nvPicPr>
          <p:cNvPr id="717" name="Google Shape;717;p82"/>
          <p:cNvPicPr preferRelativeResize="0"/>
          <p:nvPr/>
        </p:nvPicPr>
        <p:blipFill rotWithShape="1">
          <a:blip r:embed="rId3">
            <a:alphaModFix/>
          </a:blip>
          <a:srcRect b="0" l="0" r="55812" t="2085"/>
          <a:stretch/>
        </p:blipFill>
        <p:spPr>
          <a:xfrm>
            <a:off x="4268700" y="1152475"/>
            <a:ext cx="2360724" cy="3822876"/>
          </a:xfrm>
          <a:prstGeom prst="rect">
            <a:avLst/>
          </a:prstGeom>
          <a:noFill/>
          <a:ln>
            <a:noFill/>
          </a:ln>
        </p:spPr>
      </p:pic>
      <p:sp>
        <p:nvSpPr>
          <p:cNvPr id="718" name="Google Shape;718;p82"/>
          <p:cNvSpPr txBox="1"/>
          <p:nvPr>
            <p:ph idx="1" type="body"/>
          </p:nvPr>
        </p:nvSpPr>
        <p:spPr>
          <a:xfrm>
            <a:off x="311700" y="1152475"/>
            <a:ext cx="3499800" cy="408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We can get all images of same style.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Combine with query of celebrities to explore each one’s </a:t>
            </a:r>
            <a:r>
              <a:rPr lang="en" sz="1800">
                <a:solidFill>
                  <a:schemeClr val="dk1"/>
                </a:solidFill>
              </a:rPr>
              <a:t>dominant</a:t>
            </a:r>
            <a:r>
              <a:rPr lang="en" sz="1800">
                <a:solidFill>
                  <a:schemeClr val="dk1"/>
                </a:solidFill>
              </a:rPr>
              <a:t> visual style.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Helps making marketing strategies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Minimal overlap</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Target specific groups</a:t>
            </a:r>
            <a:endParaRPr sz="1800">
              <a:solidFill>
                <a:schemeClr val="dk1"/>
              </a:solidFill>
            </a:endParaRPr>
          </a:p>
          <a:p>
            <a:pPr indent="0" lvl="0" marL="457200" rtl="0" algn="l">
              <a:spcBef>
                <a:spcPts val="1600"/>
              </a:spcBef>
              <a:spcAft>
                <a:spcPts val="1600"/>
              </a:spcAft>
              <a:buNone/>
            </a:pPr>
            <a:r>
              <a:t/>
            </a:r>
            <a:endParaRPr sz="1800">
              <a:solidFill>
                <a:schemeClr val="dk1"/>
              </a:solidFill>
            </a:endParaRPr>
          </a:p>
        </p:txBody>
      </p:sp>
      <p:pic>
        <p:nvPicPr>
          <p:cNvPr id="719" name="Google Shape;719;p82"/>
          <p:cNvPicPr preferRelativeResize="0"/>
          <p:nvPr/>
        </p:nvPicPr>
        <p:blipFill rotWithShape="1">
          <a:blip r:embed="rId4">
            <a:alphaModFix/>
          </a:blip>
          <a:srcRect b="0" l="55470" r="0" t="1322"/>
          <a:stretch/>
        </p:blipFill>
        <p:spPr>
          <a:xfrm>
            <a:off x="6656775" y="1152475"/>
            <a:ext cx="2360724" cy="38228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1"/>
                </a:highlight>
              </a:rPr>
              <a:t>Limitations of Image Style Classification</a:t>
            </a:r>
            <a:endParaRPr>
              <a:highlight>
                <a:schemeClr val="accent1"/>
              </a:highlight>
            </a:endParaRPr>
          </a:p>
        </p:txBody>
      </p:sp>
      <p:sp>
        <p:nvSpPr>
          <p:cNvPr id="725" name="Google Shape;725;p83"/>
          <p:cNvSpPr txBox="1"/>
          <p:nvPr>
            <p:ph idx="1" type="body"/>
          </p:nvPr>
        </p:nvSpPr>
        <p:spPr>
          <a:xfrm>
            <a:off x="311697" y="1204825"/>
            <a:ext cx="7820400" cy="320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Pre-trained model with fixed labels</a:t>
            </a:r>
            <a:endParaRPr/>
          </a:p>
          <a:p>
            <a:pPr indent="-317500" lvl="0" marL="457200" rtl="0" algn="l">
              <a:spcBef>
                <a:spcPts val="0"/>
              </a:spcBef>
              <a:spcAft>
                <a:spcPts val="0"/>
              </a:spcAft>
              <a:buSzPts val="1400"/>
              <a:buChar char="●"/>
            </a:pPr>
            <a:r>
              <a:rPr lang="en"/>
              <a:t>For better customized performance, need to create own dataset and manually label data, then retrain the classifier.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29" name="Shape 729"/>
        <p:cNvGrpSpPr/>
        <p:nvPr/>
      </p:nvGrpSpPr>
      <p:grpSpPr>
        <a:xfrm>
          <a:off x="0" y="0"/>
          <a:ext cx="0" cy="0"/>
          <a:chOff x="0" y="0"/>
          <a:chExt cx="0" cy="0"/>
        </a:xfrm>
      </p:grpSpPr>
      <p:sp>
        <p:nvSpPr>
          <p:cNvPr id="730" name="Google Shape;730;p84"/>
          <p:cNvSpPr txBox="1"/>
          <p:nvPr/>
        </p:nvSpPr>
        <p:spPr>
          <a:xfrm>
            <a:off x="558375" y="796950"/>
            <a:ext cx="8249100" cy="8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900"/>
              <a:buFont typeface="Arial"/>
              <a:buNone/>
            </a:pPr>
            <a:r>
              <a:rPr b="1" lang="en" sz="3600">
                <a:solidFill>
                  <a:srgbClr val="FFFFFF"/>
                </a:solidFill>
                <a:highlight>
                  <a:srgbClr val="000000"/>
                </a:highlight>
              </a:rPr>
              <a:t>Thank you!</a:t>
            </a:r>
            <a:r>
              <a:rPr b="1" i="0" lang="en" sz="3600" u="none" cap="none" strike="noStrike">
                <a:solidFill>
                  <a:srgbClr val="FFFFFF"/>
                </a:solidFill>
                <a:latin typeface="Arial"/>
                <a:ea typeface="Arial"/>
                <a:cs typeface="Arial"/>
                <a:sym typeface="Arial"/>
              </a:rPr>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4" name="Shape 734"/>
        <p:cNvGrpSpPr/>
        <p:nvPr/>
      </p:nvGrpSpPr>
      <p:grpSpPr>
        <a:xfrm>
          <a:off x="0" y="0"/>
          <a:ext cx="0" cy="0"/>
          <a:chOff x="0" y="0"/>
          <a:chExt cx="0" cy="0"/>
        </a:xfrm>
      </p:grpSpPr>
      <p:sp>
        <p:nvSpPr>
          <p:cNvPr id="735" name="Google Shape;735;p85"/>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FFFF"/>
                </a:solidFill>
              </a:rPr>
              <a:t>REFERENCE</a:t>
            </a:r>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Reference</a:t>
            </a:r>
            <a:endParaRPr>
              <a:highlight>
                <a:srgbClr val="FFC000"/>
              </a:highlight>
            </a:endParaRPr>
          </a:p>
        </p:txBody>
      </p:sp>
      <p:sp>
        <p:nvSpPr>
          <p:cNvPr id="741" name="Google Shape;741;p86"/>
          <p:cNvSpPr txBox="1"/>
          <p:nvPr/>
        </p:nvSpPr>
        <p:spPr>
          <a:xfrm>
            <a:off x="428725" y="991150"/>
            <a:ext cx="8177400" cy="4202100"/>
          </a:xfrm>
          <a:prstGeom prst="rect">
            <a:avLst/>
          </a:prstGeom>
          <a:noFill/>
          <a:ln>
            <a:noFill/>
          </a:ln>
        </p:spPr>
        <p:txBody>
          <a:bodyPr anchorCtr="0" anchor="t" bIns="91425" lIns="91425" spcFirstLastPara="1" rIns="91425" wrap="square" tIns="91425">
            <a:spAutoFit/>
          </a:bodyPr>
          <a:lstStyle/>
          <a:p>
            <a:pPr indent="-285750" lvl="0" marL="457200" rtl="0" algn="l">
              <a:lnSpc>
                <a:spcPct val="100000"/>
              </a:lnSpc>
              <a:spcBef>
                <a:spcPts val="1200"/>
              </a:spcBef>
              <a:spcAft>
                <a:spcPts val="0"/>
              </a:spcAft>
              <a:buClr>
                <a:schemeClr val="dk1"/>
              </a:buClr>
              <a:buSzPts val="900"/>
              <a:buAutoNum type="arabicPeriod"/>
            </a:pPr>
            <a:r>
              <a:rPr lang="en" sz="900">
                <a:solidFill>
                  <a:schemeClr val="dk1"/>
                </a:solidFill>
              </a:rPr>
              <a:t>Alammar, J. (2019, March 27). </a:t>
            </a:r>
            <a:r>
              <a:rPr i="1" lang="en" sz="900">
                <a:solidFill>
                  <a:schemeClr val="dk1"/>
                </a:solidFill>
              </a:rPr>
              <a:t>The Illustrated Word2vec.</a:t>
            </a:r>
            <a:r>
              <a:rPr lang="en" sz="900">
                <a:solidFill>
                  <a:schemeClr val="dk1"/>
                </a:solidFill>
              </a:rPr>
              <a:t> Jay Alammar's Blog. https://jalammar.github.io/illustrated-word2vec/.</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Cohen, E. (2018, April 23). </a:t>
            </a:r>
            <a:r>
              <a:rPr i="1" lang="en" sz="900">
                <a:solidFill>
                  <a:schemeClr val="dk1"/>
                </a:solidFill>
              </a:rPr>
              <a:t>node2vec: Embeddings for Graph Data.</a:t>
            </a:r>
            <a:r>
              <a:rPr lang="en" sz="900">
                <a:solidFill>
                  <a:schemeClr val="dk1"/>
                </a:solidFill>
              </a:rPr>
              <a:t> Medium. https://towardsdatascience.com/node2vec-embeddings-for-graph-data-32a866340fef.</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Graf, A., &amp;amp; Koch-Kramer, A. (n.d.). </a:t>
            </a:r>
            <a:r>
              <a:rPr i="1" lang="en" sz="900">
                <a:solidFill>
                  <a:schemeClr val="dk1"/>
                </a:solidFill>
              </a:rPr>
              <a:t>Instaloader</a:t>
            </a:r>
            <a:r>
              <a:rPr lang="en" sz="900">
                <a:solidFill>
                  <a:schemeClr val="dk1"/>
                </a:solidFill>
              </a:rPr>
              <a:t>. https://instaloader.github.io/.</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Grover, A., &amp; Leskovec, J. (2016, July 3). </a:t>
            </a:r>
            <a:r>
              <a:rPr i="1" lang="en" sz="900">
                <a:solidFill>
                  <a:schemeClr val="dk1"/>
                </a:solidFill>
              </a:rPr>
              <a:t>node2vec: Scalable Feature Learning for Networks.</a:t>
            </a:r>
            <a:r>
              <a:rPr lang="en" sz="900">
                <a:solidFill>
                  <a:schemeClr val="dk1"/>
                </a:solidFill>
              </a:rPr>
              <a:t> arXiv.org. https://arxiv.org/abs/1607.00653.</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Jiang, J. (2021, March 23). </a:t>
            </a:r>
            <a:r>
              <a:rPr i="1" lang="en" sz="900">
                <a:solidFill>
                  <a:schemeClr val="dk1"/>
                </a:solidFill>
              </a:rPr>
              <a:t>Use R to Calculate Boilerplate for Accounting Analysis.</a:t>
            </a:r>
            <a:r>
              <a:rPr lang="en" sz="900">
                <a:solidFill>
                  <a:schemeClr val="dk1"/>
                </a:solidFill>
              </a:rPr>
              <a:t> Medium. https://towardsdatascience.com/use-r-to-calculate-boilerplate-for-accounting-analysis-f4a5b64e9b0d.</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Jiang, J. (n.d.). </a:t>
            </a:r>
            <a:r>
              <a:rPr i="1" lang="en" sz="900">
                <a:solidFill>
                  <a:schemeClr val="dk1"/>
                </a:solidFill>
              </a:rPr>
              <a:t>ASU_Adidas_Applied_Project_2021.</a:t>
            </a:r>
            <a:r>
              <a:rPr lang="en" sz="900">
                <a:solidFill>
                  <a:schemeClr val="dk1"/>
                </a:solidFill>
              </a:rPr>
              <a:t> GitHub. https://github.com/jinhangjiang/ASU_Adidas_CapstoneProject.</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Karayev, S.(n.d.) </a:t>
            </a:r>
            <a:r>
              <a:rPr i="1" lang="en" sz="900">
                <a:solidFill>
                  <a:schemeClr val="dk1"/>
                </a:solidFill>
              </a:rPr>
              <a:t>vislab.</a:t>
            </a:r>
            <a:r>
              <a:rPr lang="en" sz="900">
                <a:solidFill>
                  <a:schemeClr val="dk1"/>
                </a:solidFill>
              </a:rPr>
              <a:t> Github. https://github.com/sergeyk/vislab</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Karayev, S., Hertzmann, A., Trentacoste, M., Han, H., Winnemoeller, H., Agarwala, A., &amp;amp; Darrell, T. (2014). </a:t>
            </a:r>
            <a:r>
              <a:rPr i="1" lang="en" sz="900">
                <a:solidFill>
                  <a:schemeClr val="dk1"/>
                </a:solidFill>
              </a:rPr>
              <a:t>Recognizing Image Style</a:t>
            </a:r>
            <a:r>
              <a:rPr lang="en" sz="900">
                <a:solidFill>
                  <a:schemeClr val="dk1"/>
                </a:solidFill>
              </a:rPr>
              <a:t>. Proceedings of the British Machine Vision Conference 2014. https://doi.org/10.5244/c.28.122</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Lennan, C. (2018, July 9). </a:t>
            </a:r>
            <a:r>
              <a:rPr i="1" lang="en" sz="900">
                <a:solidFill>
                  <a:schemeClr val="dk1"/>
                </a:solidFill>
              </a:rPr>
              <a:t>Using Deep Learning to automatically rank millions of hotel images. </a:t>
            </a:r>
            <a:r>
              <a:rPr lang="en" sz="900">
                <a:solidFill>
                  <a:schemeClr val="dk1"/>
                </a:solidFill>
              </a:rPr>
              <a:t>Medium. https://medium.com/idealo-tech-blog/using-deep-learning-to-automatically-rank-millions-of-hotel-images-c7e2d2e5cae2 </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Lennan, C., Tran, D., et al. (n.d.) </a:t>
            </a:r>
            <a:r>
              <a:rPr i="1" lang="en" sz="900">
                <a:solidFill>
                  <a:schemeClr val="dk1"/>
                </a:solidFill>
              </a:rPr>
              <a:t>image-quality-assessment.</a:t>
            </a:r>
            <a:r>
              <a:rPr lang="en" sz="900">
                <a:solidFill>
                  <a:schemeClr val="dk1"/>
                </a:solidFill>
              </a:rPr>
              <a:t> Github. https://github.com/idealo/image-quality-assessment/ </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i="1" lang="en" sz="900">
                <a:solidFill>
                  <a:schemeClr val="dk1"/>
                </a:solidFill>
              </a:rPr>
              <a:t>Reddit Usage and Growth Statistics: How Many People Use Reddit in 2021?</a:t>
            </a:r>
            <a:r>
              <a:rPr lang="en" sz="900">
                <a:solidFill>
                  <a:schemeClr val="dk1"/>
                </a:solidFill>
              </a:rPr>
              <a:t> Backlinko. (2021, February 25). https://backlinko.com/reddit-users.</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Reimers, N., &amp; Gurevych, I. (2019, August 27). </a:t>
            </a:r>
            <a:r>
              <a:rPr i="1" lang="en" sz="900">
                <a:solidFill>
                  <a:schemeClr val="dk1"/>
                </a:solidFill>
              </a:rPr>
              <a:t>Sentence-BERT: Sentence Embeddings using Siamese BERT-Networks.</a:t>
            </a:r>
            <a:r>
              <a:rPr lang="en" sz="900">
                <a:solidFill>
                  <a:schemeClr val="dk1"/>
                </a:solidFill>
              </a:rPr>
              <a:t> arXiv.org. https://arxiv.org/abs/1908.10084/.</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sdaylorsdaylor. (2019, March 1). </a:t>
            </a:r>
            <a:r>
              <a:rPr i="1" lang="en" sz="900">
                <a:solidFill>
                  <a:schemeClr val="dk1"/>
                </a:solidFill>
              </a:rPr>
              <a:t>What does embedding mean in machine learning?</a:t>
            </a:r>
            <a:r>
              <a:rPr lang="en" sz="900">
                <a:solidFill>
                  <a:schemeClr val="dk1"/>
                </a:solidFill>
              </a:rPr>
              <a:t> Data Science Stack Exchange. https://datascience.stackexchange.com/questions/53995/what-does-embedding-mean-in-machine-learning.</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Sieg, A. (2019, November 13). </a:t>
            </a:r>
            <a:r>
              <a:rPr i="1" lang="en" sz="900">
                <a:solidFill>
                  <a:schemeClr val="dk1"/>
                </a:solidFill>
              </a:rPr>
              <a:t>Text Similarities : Estimate the degree of similarity between two texts. </a:t>
            </a:r>
            <a:r>
              <a:rPr lang="en" sz="900">
                <a:solidFill>
                  <a:schemeClr val="dk1"/>
                </a:solidFill>
              </a:rPr>
              <a:t>https://medium.com/@adriensieg/text-similarities-da019229c894.</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Talebi, H., &amp;amp; Milanfar, P. (2018, April 26). </a:t>
            </a:r>
            <a:r>
              <a:rPr i="1" lang="en" sz="900">
                <a:solidFill>
                  <a:schemeClr val="dk1"/>
                </a:solidFill>
              </a:rPr>
              <a:t>NIMA: Neural Image Assessment</a:t>
            </a:r>
            <a:r>
              <a:rPr lang="en" sz="900">
                <a:solidFill>
                  <a:schemeClr val="dk1"/>
                </a:solidFill>
              </a:rPr>
              <a:t>. IEEE Transactions on Image Processing, 27(8), 3998–4011. https://doi.org/10.1109/tip.2018.2831899</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TensorFlow Team, G. (2017, November 20). </a:t>
            </a:r>
            <a:r>
              <a:rPr i="1" lang="en" sz="900">
                <a:solidFill>
                  <a:schemeClr val="dk1"/>
                </a:solidFill>
              </a:rPr>
              <a:t>Introducing TensorFlow Feature Columns.</a:t>
            </a:r>
            <a:r>
              <a:rPr lang="en" sz="900">
                <a:solidFill>
                  <a:schemeClr val="dk1"/>
                </a:solidFill>
              </a:rPr>
              <a:t> Google Developers Blog. https://developers.googleblog.com/2017/11/introducing-tensorflow-feature-columns.html. </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[UPDATE] </a:t>
            </a:r>
            <a:r>
              <a:rPr i="1" lang="en" sz="900">
                <a:solidFill>
                  <a:schemeClr val="dk1"/>
                </a:solidFill>
              </a:rPr>
              <a:t>January 2021 Top 50 KPOP Popularity Ranking.</a:t>
            </a:r>
            <a:r>
              <a:rPr lang="en" sz="900">
                <a:solidFill>
                  <a:schemeClr val="dk1"/>
                </a:solidFill>
              </a:rPr>
              <a:t> KPOP OFFICIAL. (2021, February 1). https://kpopofficial.com/top-50-kpop-popularity-reputation-ranking-january-2021/#3_Kpop_Idol_Group_Popularity_Brand_Reputation_Ranking_All_Kpop_Groups. </a:t>
            </a:r>
            <a:endParaRPr sz="900">
              <a:solidFill>
                <a:schemeClr val="dk1"/>
              </a:solidFill>
            </a:endParaRPr>
          </a:p>
          <a:p>
            <a:pPr indent="-285750" lvl="0" marL="457200" rtl="0" algn="l">
              <a:lnSpc>
                <a:spcPct val="100000"/>
              </a:lnSpc>
              <a:spcBef>
                <a:spcPts val="0"/>
              </a:spcBef>
              <a:spcAft>
                <a:spcPts val="0"/>
              </a:spcAft>
              <a:buClr>
                <a:schemeClr val="dk1"/>
              </a:buClr>
              <a:buSzPts val="900"/>
              <a:buAutoNum type="arabicPeriod"/>
            </a:pPr>
            <a:r>
              <a:rPr lang="en" sz="900">
                <a:solidFill>
                  <a:schemeClr val="dk1"/>
                </a:solidFill>
              </a:rPr>
              <a:t>What Is Text Analytics? MonkeyLearn Blog. (2019, November 20). https://monkeylearn.com/blog/what-is-text-analytics/. </a:t>
            </a:r>
            <a:endParaRPr sz="90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5" name="Shape 745"/>
        <p:cNvGrpSpPr/>
        <p:nvPr/>
      </p:nvGrpSpPr>
      <p:grpSpPr>
        <a:xfrm>
          <a:off x="0" y="0"/>
          <a:ext cx="0" cy="0"/>
          <a:chOff x="0" y="0"/>
          <a:chExt cx="0" cy="0"/>
        </a:xfrm>
      </p:grpSpPr>
      <p:sp>
        <p:nvSpPr>
          <p:cNvPr id="746" name="Google Shape;746;p87"/>
          <p:cNvSpPr txBox="1"/>
          <p:nvPr>
            <p:ph type="title"/>
          </p:nvPr>
        </p:nvSpPr>
        <p:spPr>
          <a:xfrm>
            <a:off x="381837" y="1600200"/>
            <a:ext cx="8112900" cy="10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FFFF"/>
                </a:solidFill>
              </a:rPr>
              <a:t>APPENDIX</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ph type="title"/>
          </p:nvPr>
        </p:nvSpPr>
        <p:spPr>
          <a:xfrm>
            <a:off x="110775" y="3445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What is a subreddit?</a:t>
            </a:r>
            <a:endParaRPr/>
          </a:p>
        </p:txBody>
      </p:sp>
      <p:pic>
        <p:nvPicPr>
          <p:cNvPr id="111" name="Google Shape;111;p25"/>
          <p:cNvPicPr preferRelativeResize="0"/>
          <p:nvPr/>
        </p:nvPicPr>
        <p:blipFill>
          <a:blip r:embed="rId3">
            <a:alphaModFix/>
          </a:blip>
          <a:stretch>
            <a:fillRect/>
          </a:stretch>
        </p:blipFill>
        <p:spPr>
          <a:xfrm>
            <a:off x="2761041" y="1017725"/>
            <a:ext cx="6382958" cy="4069874"/>
          </a:xfrm>
          <a:prstGeom prst="rect">
            <a:avLst/>
          </a:prstGeom>
          <a:noFill/>
          <a:ln cap="flat" cmpd="sng" w="9525">
            <a:solidFill>
              <a:srgbClr val="FF0000"/>
            </a:solidFill>
            <a:prstDash val="solid"/>
            <a:round/>
            <a:headEnd len="sm" w="sm" type="none"/>
            <a:tailEnd len="sm" w="sm" type="none"/>
          </a:ln>
        </p:spPr>
      </p:pic>
      <p:sp>
        <p:nvSpPr>
          <p:cNvPr id="112" name="Google Shape;112;p25"/>
          <p:cNvSpPr/>
          <p:nvPr/>
        </p:nvSpPr>
        <p:spPr>
          <a:xfrm>
            <a:off x="3320025" y="1482575"/>
            <a:ext cx="673200" cy="21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5"/>
          <p:cNvSpPr/>
          <p:nvPr/>
        </p:nvSpPr>
        <p:spPr>
          <a:xfrm>
            <a:off x="1895475" y="1452425"/>
            <a:ext cx="1424700" cy="271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txBox="1"/>
          <p:nvPr/>
        </p:nvSpPr>
        <p:spPr>
          <a:xfrm>
            <a:off x="222600" y="1395575"/>
            <a:ext cx="1506900" cy="384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Subreddit name </a:t>
            </a:r>
            <a:endParaRPr sz="1300">
              <a:latin typeface="Calibri"/>
              <a:ea typeface="Calibri"/>
              <a:cs typeface="Calibri"/>
              <a:sym typeface="Calibri"/>
            </a:endParaRPr>
          </a:p>
        </p:txBody>
      </p:sp>
      <p:sp>
        <p:nvSpPr>
          <p:cNvPr id="115" name="Google Shape;115;p25"/>
          <p:cNvSpPr/>
          <p:nvPr/>
        </p:nvSpPr>
        <p:spPr>
          <a:xfrm>
            <a:off x="6681350" y="1780475"/>
            <a:ext cx="2369100" cy="139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5"/>
          <p:cNvSpPr/>
          <p:nvPr/>
        </p:nvSpPr>
        <p:spPr>
          <a:xfrm>
            <a:off x="1895475" y="2341475"/>
            <a:ext cx="4785900" cy="271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5"/>
          <p:cNvSpPr txBox="1"/>
          <p:nvPr/>
        </p:nvSpPr>
        <p:spPr>
          <a:xfrm>
            <a:off x="222600" y="2158325"/>
            <a:ext cx="1506900" cy="5850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Information on the Subreddit</a:t>
            </a:r>
            <a:endParaRPr sz="1300">
              <a:latin typeface="Calibri"/>
              <a:ea typeface="Calibri"/>
              <a:cs typeface="Calibri"/>
              <a:sym typeface="Calibri"/>
            </a:endParaRPr>
          </a:p>
        </p:txBody>
      </p:sp>
      <p:sp>
        <p:nvSpPr>
          <p:cNvPr id="118" name="Google Shape;118;p25"/>
          <p:cNvSpPr/>
          <p:nvPr/>
        </p:nvSpPr>
        <p:spPr>
          <a:xfrm>
            <a:off x="3040875" y="3728300"/>
            <a:ext cx="1396500" cy="15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p:nvPr/>
        </p:nvSpPr>
        <p:spPr>
          <a:xfrm>
            <a:off x="1895475" y="3668000"/>
            <a:ext cx="1145400" cy="271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5"/>
          <p:cNvSpPr txBox="1"/>
          <p:nvPr/>
        </p:nvSpPr>
        <p:spPr>
          <a:xfrm>
            <a:off x="222600" y="3511100"/>
            <a:ext cx="1506900" cy="5850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Information on the post</a:t>
            </a:r>
            <a:endParaRPr sz="1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 Skipgram</a:t>
            </a:r>
            <a:endParaRPr baseline="30000">
              <a:highlight>
                <a:srgbClr val="FFC000"/>
              </a:highlight>
            </a:endParaRPr>
          </a:p>
        </p:txBody>
      </p:sp>
      <p:sp>
        <p:nvSpPr>
          <p:cNvPr id="752" name="Google Shape;752;p88"/>
          <p:cNvSpPr txBox="1"/>
          <p:nvPr/>
        </p:nvSpPr>
        <p:spPr>
          <a:xfrm>
            <a:off x="275200" y="4707475"/>
            <a:ext cx="645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Source: </a:t>
            </a:r>
            <a:r>
              <a:rPr lang="en" sz="800" u="sng">
                <a:solidFill>
                  <a:srgbClr val="0000FF"/>
                </a:solidFill>
                <a:hlinkClick r:id="rId3">
                  <a:extLst>
                    <a:ext uri="{A12FA001-AC4F-418D-AE19-62706E023703}">
                      <ahyp:hlinkClr val="tx"/>
                    </a:ext>
                  </a:extLst>
                </a:hlinkClick>
              </a:rPr>
              <a:t>https://jalammar.github.io/illustrated-word2vec/</a:t>
            </a:r>
            <a:r>
              <a:rPr lang="en" sz="800"/>
              <a:t> </a:t>
            </a:r>
            <a:endParaRPr sz="800"/>
          </a:p>
        </p:txBody>
      </p:sp>
      <p:pic>
        <p:nvPicPr>
          <p:cNvPr id="753" name="Google Shape;753;p88"/>
          <p:cNvPicPr preferRelativeResize="0"/>
          <p:nvPr/>
        </p:nvPicPr>
        <p:blipFill>
          <a:blip r:embed="rId4">
            <a:alphaModFix/>
          </a:blip>
          <a:stretch>
            <a:fillRect/>
          </a:stretch>
        </p:blipFill>
        <p:spPr>
          <a:xfrm>
            <a:off x="530788" y="3104000"/>
            <a:ext cx="8082425" cy="1306125"/>
          </a:xfrm>
          <a:prstGeom prst="rect">
            <a:avLst/>
          </a:prstGeom>
          <a:noFill/>
          <a:ln>
            <a:noFill/>
          </a:ln>
        </p:spPr>
      </p:pic>
      <p:pic>
        <p:nvPicPr>
          <p:cNvPr id="754" name="Google Shape;754;p88"/>
          <p:cNvPicPr preferRelativeResize="0"/>
          <p:nvPr/>
        </p:nvPicPr>
        <p:blipFill>
          <a:blip r:embed="rId5">
            <a:alphaModFix/>
          </a:blip>
          <a:stretch>
            <a:fillRect/>
          </a:stretch>
        </p:blipFill>
        <p:spPr>
          <a:xfrm>
            <a:off x="530800" y="1025175"/>
            <a:ext cx="4791722" cy="1781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a:t>
            </a:r>
            <a:endParaRPr>
              <a:highlight>
                <a:srgbClr val="FFC000"/>
              </a:highlight>
            </a:endParaRPr>
          </a:p>
        </p:txBody>
      </p:sp>
      <p:pic>
        <p:nvPicPr>
          <p:cNvPr id="760" name="Google Shape;760;p89"/>
          <p:cNvPicPr preferRelativeResize="0"/>
          <p:nvPr/>
        </p:nvPicPr>
        <p:blipFill>
          <a:blip r:embed="rId3">
            <a:alphaModFix/>
          </a:blip>
          <a:stretch>
            <a:fillRect/>
          </a:stretch>
        </p:blipFill>
        <p:spPr>
          <a:xfrm>
            <a:off x="3022125" y="1017725"/>
            <a:ext cx="5122937" cy="3820975"/>
          </a:xfrm>
          <a:prstGeom prst="rect">
            <a:avLst/>
          </a:prstGeom>
          <a:noFill/>
          <a:ln>
            <a:noFill/>
          </a:ln>
        </p:spPr>
      </p:pic>
      <p:sp>
        <p:nvSpPr>
          <p:cNvPr id="761" name="Google Shape;761;p89"/>
          <p:cNvSpPr txBox="1"/>
          <p:nvPr/>
        </p:nvSpPr>
        <p:spPr>
          <a:xfrm>
            <a:off x="345700" y="1571250"/>
            <a:ext cx="2600100" cy="264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t>It did twice dimension reduction during the process: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t>a corpus of words </a:t>
            </a:r>
            <a:r>
              <a:rPr b="1" lang="en"/>
              <a:t>→</a:t>
            </a:r>
            <a:r>
              <a:rPr lang="en"/>
              <a:t> a list of unique words with vector representations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vectors → 2D embeddings</a:t>
            </a:r>
            <a:endParaRPr/>
          </a:p>
          <a:p>
            <a:pPr indent="0" lvl="0" marL="0" rtl="0" algn="l">
              <a:spcBef>
                <a:spcPts val="0"/>
              </a:spcBef>
              <a:spcAft>
                <a:spcPts val="0"/>
              </a:spcAft>
              <a:buNone/>
            </a:pPr>
            <a:r>
              <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Word2vec - Evaluation Metrics</a:t>
            </a:r>
            <a:endParaRPr>
              <a:highlight>
                <a:srgbClr val="FFC000"/>
              </a:highlight>
            </a:endParaRPr>
          </a:p>
        </p:txBody>
      </p:sp>
      <p:pic>
        <p:nvPicPr>
          <p:cNvPr id="767" name="Google Shape;767;p90"/>
          <p:cNvPicPr preferRelativeResize="0"/>
          <p:nvPr/>
        </p:nvPicPr>
        <p:blipFill>
          <a:blip r:embed="rId3">
            <a:alphaModFix/>
          </a:blip>
          <a:stretch>
            <a:fillRect/>
          </a:stretch>
        </p:blipFill>
        <p:spPr>
          <a:xfrm>
            <a:off x="6001735" y="1251012"/>
            <a:ext cx="2576865" cy="1717501"/>
          </a:xfrm>
          <a:prstGeom prst="rect">
            <a:avLst/>
          </a:prstGeom>
          <a:noFill/>
          <a:ln>
            <a:noFill/>
          </a:ln>
        </p:spPr>
      </p:pic>
      <p:pic>
        <p:nvPicPr>
          <p:cNvPr id="768" name="Google Shape;768;p90"/>
          <p:cNvPicPr preferRelativeResize="0"/>
          <p:nvPr/>
        </p:nvPicPr>
        <p:blipFill>
          <a:blip r:embed="rId4">
            <a:alphaModFix/>
          </a:blip>
          <a:stretch>
            <a:fillRect/>
          </a:stretch>
        </p:blipFill>
        <p:spPr>
          <a:xfrm>
            <a:off x="4572000" y="3264650"/>
            <a:ext cx="2578608" cy="1719072"/>
          </a:xfrm>
          <a:prstGeom prst="rect">
            <a:avLst/>
          </a:prstGeom>
          <a:noFill/>
          <a:ln>
            <a:noFill/>
          </a:ln>
        </p:spPr>
      </p:pic>
      <p:pic>
        <p:nvPicPr>
          <p:cNvPr id="769" name="Google Shape;769;p90"/>
          <p:cNvPicPr preferRelativeResize="0"/>
          <p:nvPr/>
        </p:nvPicPr>
        <p:blipFill>
          <a:blip r:embed="rId5">
            <a:alphaModFix/>
          </a:blip>
          <a:stretch>
            <a:fillRect/>
          </a:stretch>
        </p:blipFill>
        <p:spPr>
          <a:xfrm>
            <a:off x="580275" y="3169425"/>
            <a:ext cx="2578608" cy="1719072"/>
          </a:xfrm>
          <a:prstGeom prst="rect">
            <a:avLst/>
          </a:prstGeom>
          <a:noFill/>
          <a:ln>
            <a:noFill/>
          </a:ln>
        </p:spPr>
      </p:pic>
      <p:pic>
        <p:nvPicPr>
          <p:cNvPr id="770" name="Google Shape;770;p90"/>
          <p:cNvPicPr preferRelativeResize="0"/>
          <p:nvPr/>
        </p:nvPicPr>
        <p:blipFill>
          <a:blip r:embed="rId6">
            <a:alphaModFix/>
          </a:blip>
          <a:stretch>
            <a:fillRect/>
          </a:stretch>
        </p:blipFill>
        <p:spPr>
          <a:xfrm>
            <a:off x="387900" y="1251000"/>
            <a:ext cx="4981575" cy="1685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the TF-IDF Calculated</a:t>
            </a:r>
            <a:endParaRPr>
              <a:highlight>
                <a:srgbClr val="FFC000"/>
              </a:highlight>
            </a:endParaRPr>
          </a:p>
        </p:txBody>
      </p:sp>
      <p:pic>
        <p:nvPicPr>
          <p:cNvPr id="776" name="Google Shape;776;p91"/>
          <p:cNvPicPr preferRelativeResize="0"/>
          <p:nvPr/>
        </p:nvPicPr>
        <p:blipFill>
          <a:blip r:embed="rId3">
            <a:alphaModFix/>
          </a:blip>
          <a:stretch>
            <a:fillRect/>
          </a:stretch>
        </p:blipFill>
        <p:spPr>
          <a:xfrm>
            <a:off x="311700" y="1362025"/>
            <a:ext cx="4279575" cy="3157975"/>
          </a:xfrm>
          <a:prstGeom prst="rect">
            <a:avLst/>
          </a:prstGeom>
          <a:noFill/>
          <a:ln>
            <a:noFill/>
          </a:ln>
        </p:spPr>
      </p:pic>
      <p:pic>
        <p:nvPicPr>
          <p:cNvPr id="777" name="Google Shape;777;p91"/>
          <p:cNvPicPr preferRelativeResize="0"/>
          <p:nvPr/>
        </p:nvPicPr>
        <p:blipFill>
          <a:blip r:embed="rId4">
            <a:alphaModFix/>
          </a:blip>
          <a:stretch>
            <a:fillRect/>
          </a:stretch>
        </p:blipFill>
        <p:spPr>
          <a:xfrm>
            <a:off x="4717200" y="2243775"/>
            <a:ext cx="4279575" cy="139447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the model works</a:t>
            </a:r>
            <a:endParaRPr>
              <a:highlight>
                <a:srgbClr val="FFC000"/>
              </a:highlight>
            </a:endParaRPr>
          </a:p>
        </p:txBody>
      </p:sp>
      <p:sp>
        <p:nvSpPr>
          <p:cNvPr id="783" name="Google Shape;783;p92"/>
          <p:cNvSpPr txBox="1"/>
          <p:nvPr>
            <p:ph idx="1" type="body"/>
          </p:nvPr>
        </p:nvSpPr>
        <p:spPr>
          <a:xfrm>
            <a:off x="311697" y="900025"/>
            <a:ext cx="7820400" cy="32016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440"/>
              </a:spcBef>
              <a:spcAft>
                <a:spcPts val="0"/>
              </a:spcAft>
              <a:buClr>
                <a:schemeClr val="dk1"/>
              </a:buClr>
              <a:buSzPts val="2000"/>
              <a:buAutoNum type="arabicPeriod"/>
            </a:pPr>
            <a:r>
              <a:rPr lang="en" sz="2000">
                <a:solidFill>
                  <a:schemeClr val="dk1"/>
                </a:solidFill>
              </a:rPr>
              <a:t>Treat 14 celebrities as 14 documents</a:t>
            </a:r>
            <a:endParaRPr sz="2000">
              <a:solidFill>
                <a:schemeClr val="dk1"/>
              </a:solidFill>
            </a:endParaRPr>
          </a:p>
          <a:p>
            <a:pPr indent="-342900" lvl="1" marL="914400" rtl="0" algn="l">
              <a:lnSpc>
                <a:spcPct val="100000"/>
              </a:lnSpc>
              <a:spcBef>
                <a:spcPts val="0"/>
              </a:spcBef>
              <a:spcAft>
                <a:spcPts val="0"/>
              </a:spcAft>
              <a:buClr>
                <a:srgbClr val="3C78D8"/>
              </a:buClr>
              <a:buSzPts val="1800"/>
              <a:buChar char="○"/>
            </a:pPr>
            <a:r>
              <a:rPr i="1" lang="en" sz="1800">
                <a:solidFill>
                  <a:srgbClr val="3C78D8"/>
                </a:solidFill>
              </a:rPr>
              <a:t> m = 14</a:t>
            </a:r>
            <a:endParaRPr i="1" sz="1800">
              <a:solidFill>
                <a:srgbClr val="3C78D8"/>
              </a:solidFill>
            </a:endParaRPr>
          </a:p>
          <a:p>
            <a:pPr indent="-355600" lvl="0" marL="457200" rtl="0" algn="l">
              <a:lnSpc>
                <a:spcPct val="100000"/>
              </a:lnSpc>
              <a:spcBef>
                <a:spcPts val="0"/>
              </a:spcBef>
              <a:spcAft>
                <a:spcPts val="0"/>
              </a:spcAft>
              <a:buClr>
                <a:schemeClr val="dk1"/>
              </a:buClr>
              <a:buSzPts val="2000"/>
              <a:buAutoNum type="arabicPeriod"/>
            </a:pPr>
            <a:r>
              <a:rPr lang="en" sz="2000">
                <a:solidFill>
                  <a:schemeClr val="dk1"/>
                </a:solidFill>
              </a:rPr>
              <a:t>Top 30% of unique words based on frequency across all the documents</a:t>
            </a:r>
            <a:r>
              <a:rPr baseline="30000" lang="en" sz="2000" u="sng">
                <a:solidFill>
                  <a:schemeClr val="hlink"/>
                </a:solidFill>
                <a:hlinkClick action="ppaction://hlinksldjump" r:id="rId3"/>
              </a:rPr>
              <a:t>[9]</a:t>
            </a:r>
            <a:endParaRPr baseline="30000" sz="2000" u="sng">
              <a:solidFill>
                <a:schemeClr val="dk1"/>
              </a:solidFill>
            </a:endParaRPr>
          </a:p>
          <a:p>
            <a:pPr indent="-355600" lvl="1" marL="914400" rtl="0" algn="l">
              <a:lnSpc>
                <a:spcPct val="100000"/>
              </a:lnSpc>
              <a:spcBef>
                <a:spcPts val="0"/>
              </a:spcBef>
              <a:spcAft>
                <a:spcPts val="0"/>
              </a:spcAft>
              <a:buClr>
                <a:schemeClr val="dk1"/>
              </a:buClr>
              <a:buSzPts val="2000"/>
              <a:buChar char="○"/>
            </a:pPr>
            <a:r>
              <a:rPr b="1" lang="en" sz="2000">
                <a:solidFill>
                  <a:schemeClr val="dk1"/>
                </a:solidFill>
              </a:rPr>
              <a:t>  </a:t>
            </a:r>
            <a:r>
              <a:rPr i="1" lang="en" sz="1800">
                <a:solidFill>
                  <a:srgbClr val="3C78D8"/>
                </a:solidFill>
              </a:rPr>
              <a:t>the number of unique words = 100,000</a:t>
            </a:r>
            <a:endParaRPr b="1" sz="2000">
              <a:solidFill>
                <a:schemeClr val="dk1"/>
              </a:solidFill>
            </a:endParaRPr>
          </a:p>
          <a:p>
            <a:pPr indent="-342900" lvl="1" marL="914400" rtl="0" algn="l">
              <a:lnSpc>
                <a:spcPct val="100000"/>
              </a:lnSpc>
              <a:spcBef>
                <a:spcPts val="0"/>
              </a:spcBef>
              <a:spcAft>
                <a:spcPts val="0"/>
              </a:spcAft>
              <a:buClr>
                <a:srgbClr val="3C78D8"/>
              </a:buClr>
              <a:buSzPts val="1800"/>
              <a:buChar char="○"/>
            </a:pPr>
            <a:r>
              <a:rPr i="1" lang="en" sz="1800">
                <a:solidFill>
                  <a:srgbClr val="3C78D8"/>
                </a:solidFill>
              </a:rPr>
              <a:t>  n = 100,000*0.3 = 30,000</a:t>
            </a:r>
            <a:endParaRPr i="1" sz="1800">
              <a:solidFill>
                <a:srgbClr val="3C78D8"/>
              </a:solidFill>
            </a:endParaRPr>
          </a:p>
          <a:p>
            <a:pPr indent="-355600" lvl="0" marL="457200" rtl="0" algn="l">
              <a:lnSpc>
                <a:spcPct val="100000"/>
              </a:lnSpc>
              <a:spcBef>
                <a:spcPts val="0"/>
              </a:spcBef>
              <a:spcAft>
                <a:spcPts val="0"/>
              </a:spcAft>
              <a:buClr>
                <a:schemeClr val="dk1"/>
              </a:buClr>
              <a:buSzPts val="2000"/>
              <a:buAutoNum type="arabicPeriod"/>
            </a:pPr>
            <a:r>
              <a:rPr lang="en" sz="2000">
                <a:solidFill>
                  <a:schemeClr val="dk1"/>
                </a:solidFill>
              </a:rPr>
              <a:t>Based on a paper released by Google, the vector size of word2vec embeddings can be determined by the following formula:</a:t>
            </a:r>
            <a:r>
              <a:rPr baseline="30000" lang="en" sz="2000" u="sng">
                <a:solidFill>
                  <a:schemeClr val="hlink"/>
                </a:solidFill>
                <a:hlinkClick action="ppaction://hlinksldjump" r:id="rId4"/>
              </a:rPr>
              <a:t>[10]</a:t>
            </a:r>
            <a:endParaRPr b="1" sz="1200">
              <a:solidFill>
                <a:schemeClr val="dk1"/>
              </a:solidFill>
              <a:highlight>
                <a:schemeClr val="lt1"/>
              </a:highlight>
            </a:endParaRPr>
          </a:p>
          <a:p>
            <a:pPr indent="-342900" lvl="1" marL="914400" rtl="0" algn="l">
              <a:lnSpc>
                <a:spcPct val="100000"/>
              </a:lnSpc>
              <a:spcBef>
                <a:spcPts val="0"/>
              </a:spcBef>
              <a:spcAft>
                <a:spcPts val="0"/>
              </a:spcAft>
              <a:buClr>
                <a:srgbClr val="3C78D8"/>
              </a:buClr>
              <a:buSzPts val="1800"/>
              <a:buChar char="○"/>
            </a:pPr>
            <a:r>
              <a:rPr i="1" lang="en" sz="1800">
                <a:solidFill>
                  <a:srgbClr val="3C78D8"/>
                </a:solidFill>
              </a:rPr>
              <a:t>  v = 10M**0.25 ≈ 57 </a:t>
            </a:r>
            <a:endParaRPr i="1" sz="1800">
              <a:solidFill>
                <a:srgbClr val="3C78D8"/>
              </a:solidFill>
            </a:endParaRPr>
          </a:p>
          <a:p>
            <a:pPr indent="0" lvl="0" marL="0" rtl="0" algn="l">
              <a:lnSpc>
                <a:spcPct val="100000"/>
              </a:lnSpc>
              <a:spcBef>
                <a:spcPts val="440"/>
              </a:spcBef>
              <a:spcAft>
                <a:spcPts val="0"/>
              </a:spcAft>
              <a:buClr>
                <a:schemeClr val="dk1"/>
              </a:buClr>
              <a:buSzPts val="1100"/>
              <a:buFont typeface="Arial"/>
              <a:buNone/>
            </a:pPr>
            <a:r>
              <a:rPr lang="en" sz="2000">
                <a:solidFill>
                  <a:schemeClr val="dk1"/>
                </a:solidFill>
              </a:rPr>
              <a:t>4.	The shape of the final embeddings is: </a:t>
            </a:r>
            <a:r>
              <a:rPr b="1" i="1" lang="en" sz="2000">
                <a:solidFill>
                  <a:schemeClr val="dk1"/>
                </a:solidFill>
              </a:rPr>
              <a:t>(14,30000,57)</a:t>
            </a:r>
            <a:endParaRPr b="1" i="1" sz="2000">
              <a:solidFill>
                <a:schemeClr val="dk1"/>
              </a:solidFill>
            </a:endParaRPr>
          </a:p>
          <a:p>
            <a:pPr indent="0" lvl="0" marL="0" marR="0" rtl="0" algn="l">
              <a:lnSpc>
                <a:spcPct val="115000"/>
              </a:lnSpc>
              <a:spcBef>
                <a:spcPts val="1600"/>
              </a:spcBef>
              <a:spcAft>
                <a:spcPts val="0"/>
              </a:spcAft>
              <a:buClr>
                <a:srgbClr val="000000"/>
              </a:buClr>
              <a:buSzPts val="350"/>
              <a:buFont typeface="Arial"/>
              <a:buNone/>
            </a:pPr>
            <a:r>
              <a:t/>
            </a:r>
            <a:endParaRPr sz="16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How the model works</a:t>
            </a:r>
            <a:endParaRPr>
              <a:highlight>
                <a:srgbClr val="FFC000"/>
              </a:highlight>
            </a:endParaRPr>
          </a:p>
        </p:txBody>
      </p:sp>
      <p:pic>
        <p:nvPicPr>
          <p:cNvPr id="789" name="Google Shape;789;p93"/>
          <p:cNvPicPr preferRelativeResize="0"/>
          <p:nvPr/>
        </p:nvPicPr>
        <p:blipFill>
          <a:blip r:embed="rId3">
            <a:alphaModFix/>
          </a:blip>
          <a:stretch>
            <a:fillRect/>
          </a:stretch>
        </p:blipFill>
        <p:spPr>
          <a:xfrm>
            <a:off x="381000" y="865325"/>
            <a:ext cx="8201025" cy="4076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SBERT Implementation</a:t>
            </a:r>
            <a:endParaRPr>
              <a:highlight>
                <a:srgbClr val="FFC000"/>
              </a:highlight>
            </a:endParaRPr>
          </a:p>
        </p:txBody>
      </p:sp>
      <p:sp>
        <p:nvSpPr>
          <p:cNvPr id="795" name="Google Shape;795;p94"/>
          <p:cNvSpPr txBox="1"/>
          <p:nvPr/>
        </p:nvSpPr>
        <p:spPr>
          <a:xfrm>
            <a:off x="395100" y="1058950"/>
            <a:ext cx="8199900" cy="128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lang="en" sz="1800">
                <a:solidFill>
                  <a:srgbClr val="212121"/>
                </a:solidFill>
                <a:highlight>
                  <a:schemeClr val="lt1"/>
                </a:highlight>
              </a:rPr>
              <a:t>One of the best available models for Semantic Textual Similarity (STS) is: </a:t>
            </a:r>
            <a:r>
              <a:rPr b="1" lang="en" sz="1800">
                <a:solidFill>
                  <a:srgbClr val="212121"/>
                </a:solidFill>
                <a:highlight>
                  <a:srgbClr val="F4CCCC"/>
                </a:highlight>
              </a:rPr>
              <a:t> </a:t>
            </a:r>
            <a:endParaRPr b="1" sz="1800">
              <a:solidFill>
                <a:srgbClr val="212121"/>
              </a:solidFill>
              <a:highlight>
                <a:srgbClr val="F4CCCC"/>
              </a:highlight>
            </a:endParaRPr>
          </a:p>
          <a:p>
            <a:pPr indent="0" lvl="0" marL="0" rtl="0" algn="l">
              <a:lnSpc>
                <a:spcPct val="115000"/>
              </a:lnSpc>
              <a:spcBef>
                <a:spcPts val="600"/>
              </a:spcBef>
              <a:spcAft>
                <a:spcPts val="0"/>
              </a:spcAft>
              <a:buClr>
                <a:schemeClr val="dk1"/>
              </a:buClr>
              <a:buSzPts val="1100"/>
              <a:buFont typeface="Arial"/>
              <a:buNone/>
            </a:pPr>
            <a:r>
              <a:rPr b="1" lang="en" sz="1800">
                <a:solidFill>
                  <a:srgbClr val="212121"/>
                </a:solidFill>
                <a:highlight>
                  <a:srgbClr val="F4CCCC"/>
                </a:highlight>
              </a:rPr>
              <a:t>stsb-bert-large - STSb performance </a:t>
            </a:r>
            <a:endParaRPr b="1" sz="1800">
              <a:solidFill>
                <a:srgbClr val="212121"/>
              </a:solidFill>
            </a:endParaRPr>
          </a:p>
          <a:p>
            <a:pPr indent="0" lvl="0" marL="0" rtl="0" algn="l">
              <a:lnSpc>
                <a:spcPct val="115000"/>
              </a:lnSpc>
              <a:spcBef>
                <a:spcPts val="600"/>
              </a:spcBef>
              <a:spcAft>
                <a:spcPts val="500"/>
              </a:spcAft>
              <a:buClr>
                <a:schemeClr val="dk1"/>
              </a:buClr>
              <a:buSzPts val="1100"/>
              <a:buFont typeface="Arial"/>
              <a:buNone/>
            </a:pPr>
            <a:r>
              <a:t/>
            </a:r>
            <a:endParaRPr sz="2000"/>
          </a:p>
        </p:txBody>
      </p:sp>
      <p:pic>
        <p:nvPicPr>
          <p:cNvPr id="796" name="Google Shape;796;p94"/>
          <p:cNvPicPr preferRelativeResize="0"/>
          <p:nvPr/>
        </p:nvPicPr>
        <p:blipFill>
          <a:blip r:embed="rId3">
            <a:alphaModFix/>
          </a:blip>
          <a:stretch>
            <a:fillRect/>
          </a:stretch>
        </p:blipFill>
        <p:spPr>
          <a:xfrm>
            <a:off x="481576" y="2321238"/>
            <a:ext cx="5038344" cy="1170432"/>
          </a:xfrm>
          <a:prstGeom prst="rect">
            <a:avLst/>
          </a:prstGeom>
          <a:noFill/>
          <a:ln>
            <a:noFill/>
          </a:ln>
        </p:spPr>
      </p:pic>
      <p:pic>
        <p:nvPicPr>
          <p:cNvPr id="797" name="Google Shape;797;p94"/>
          <p:cNvPicPr preferRelativeResize="0"/>
          <p:nvPr/>
        </p:nvPicPr>
        <p:blipFill>
          <a:blip r:embed="rId4">
            <a:alphaModFix/>
          </a:blip>
          <a:stretch>
            <a:fillRect/>
          </a:stretch>
        </p:blipFill>
        <p:spPr>
          <a:xfrm>
            <a:off x="481575" y="3749538"/>
            <a:ext cx="5039254" cy="117443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Implementation</a:t>
            </a:r>
            <a:endParaRPr>
              <a:highlight>
                <a:srgbClr val="FFC000"/>
              </a:highlight>
            </a:endParaRPr>
          </a:p>
        </p:txBody>
      </p:sp>
      <p:pic>
        <p:nvPicPr>
          <p:cNvPr id="803" name="Google Shape;803;p95"/>
          <p:cNvPicPr preferRelativeResize="0"/>
          <p:nvPr/>
        </p:nvPicPr>
        <p:blipFill>
          <a:blip r:embed="rId3">
            <a:alphaModFix/>
          </a:blip>
          <a:stretch>
            <a:fillRect/>
          </a:stretch>
        </p:blipFill>
        <p:spPr>
          <a:xfrm>
            <a:off x="311700" y="1017725"/>
            <a:ext cx="4456475" cy="3638874"/>
          </a:xfrm>
          <a:prstGeom prst="rect">
            <a:avLst/>
          </a:prstGeom>
          <a:noFill/>
          <a:ln>
            <a:noFill/>
          </a:ln>
        </p:spPr>
      </p:pic>
      <p:sp>
        <p:nvSpPr>
          <p:cNvPr id="804" name="Google Shape;804;p95"/>
          <p:cNvSpPr txBox="1"/>
          <p:nvPr/>
        </p:nvSpPr>
        <p:spPr>
          <a:xfrm>
            <a:off x="5042750" y="1093200"/>
            <a:ext cx="3672900" cy="295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latin typeface="Courier New"/>
                <a:ea typeface="Courier New"/>
                <a:cs typeface="Courier New"/>
                <a:sym typeface="Courier New"/>
              </a:rPr>
              <a:t>model.crosstable()</a:t>
            </a:r>
            <a:endParaRPr sz="11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500"/>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Celebrity    Celebrity        </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Ally Love    Adriene Mishlder      3.0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Bad Bunny    Adriene Mishlder      0.0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Ally Love            41.0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Beyonce      Adriene Mishlder      0.0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Ally Love            26.0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 </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Zoe Saldana  Kerwin Frost          6.0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Naeun Son             9.0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Ninjas Hyper         23.0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Pharrell Williams    24.0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             Yara Shahidi         82.0</a:t>
            </a:r>
            <a:endParaRPr sz="11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212121"/>
                </a:solidFill>
                <a:highlight>
                  <a:srgbClr val="FFFFFF"/>
                </a:highlight>
                <a:latin typeface="Courier New"/>
                <a:ea typeface="Courier New"/>
                <a:cs typeface="Courier New"/>
                <a:sym typeface="Courier New"/>
              </a:rPr>
              <a:t>Length: 91, dtype: float64</a:t>
            </a:r>
            <a:endParaRPr sz="15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sp>
        <p:nvSpPr>
          <p:cNvPr id="810" name="Google Shape;810;p96"/>
          <p:cNvSpPr/>
          <p:nvPr/>
        </p:nvSpPr>
        <p:spPr>
          <a:xfrm>
            <a:off x="3487118" y="1781575"/>
            <a:ext cx="2210700" cy="2210700"/>
          </a:xfrm>
          <a:prstGeom prst="rect">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6"/>
          <p:cNvSpPr txBox="1"/>
          <p:nvPr/>
        </p:nvSpPr>
        <p:spPr>
          <a:xfrm>
            <a:off x="3930493" y="2101550"/>
            <a:ext cx="1360800" cy="1552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701C7F"/>
                </a:solidFill>
                <a:latin typeface="Roboto"/>
                <a:ea typeface="Roboto"/>
                <a:cs typeface="Roboto"/>
                <a:sym typeface="Roboto"/>
              </a:rPr>
              <a:t>Social Network Analysis</a:t>
            </a:r>
            <a:endParaRPr b="1" sz="1600">
              <a:solidFill>
                <a:srgbClr val="701C7F"/>
              </a:solidFill>
              <a:latin typeface="Roboto"/>
              <a:ea typeface="Roboto"/>
              <a:cs typeface="Roboto"/>
              <a:sym typeface="Roboto"/>
            </a:endParaRPr>
          </a:p>
          <a:p>
            <a:pPr indent="0" lvl="0" marL="0" rtl="0" algn="ctr">
              <a:lnSpc>
                <a:spcPct val="115000"/>
              </a:lnSpc>
              <a:spcBef>
                <a:spcPts val="0"/>
              </a:spcBef>
              <a:spcAft>
                <a:spcPts val="0"/>
              </a:spcAft>
              <a:buNone/>
            </a:pPr>
            <a:r>
              <a:rPr b="1" lang="en" sz="1600">
                <a:solidFill>
                  <a:srgbClr val="701C7F"/>
                </a:solidFill>
                <a:latin typeface="Roboto"/>
                <a:ea typeface="Roboto"/>
                <a:cs typeface="Roboto"/>
                <a:sym typeface="Roboto"/>
              </a:rPr>
              <a:t>(SNA)</a:t>
            </a:r>
            <a:endParaRPr b="1" sz="1600">
              <a:solidFill>
                <a:srgbClr val="701C7F"/>
              </a:solidFill>
              <a:latin typeface="Roboto"/>
              <a:ea typeface="Roboto"/>
              <a:cs typeface="Roboto"/>
              <a:sym typeface="Roboto"/>
            </a:endParaRPr>
          </a:p>
          <a:p>
            <a:pPr indent="0" lvl="0" marL="0" rtl="0" algn="ctr">
              <a:lnSpc>
                <a:spcPct val="115000"/>
              </a:lnSpc>
              <a:spcBef>
                <a:spcPts val="0"/>
              </a:spcBef>
              <a:spcAft>
                <a:spcPts val="0"/>
              </a:spcAft>
              <a:buNone/>
            </a:pPr>
            <a:r>
              <a:rPr b="1" lang="en" sz="1600">
                <a:solidFill>
                  <a:srgbClr val="701C7F"/>
                </a:solidFill>
                <a:latin typeface="Roboto"/>
                <a:ea typeface="Roboto"/>
                <a:cs typeface="Roboto"/>
                <a:sym typeface="Roboto"/>
              </a:rPr>
              <a:t>w. node2vec</a:t>
            </a:r>
            <a:endParaRPr b="1" sz="1600">
              <a:solidFill>
                <a:srgbClr val="701C7F"/>
              </a:solidFill>
              <a:latin typeface="Roboto"/>
              <a:ea typeface="Roboto"/>
              <a:cs typeface="Roboto"/>
              <a:sym typeface="Roboto"/>
            </a:endParaRPr>
          </a:p>
        </p:txBody>
      </p:sp>
      <p:grpSp>
        <p:nvGrpSpPr>
          <p:cNvPr id="812" name="Google Shape;812;p96"/>
          <p:cNvGrpSpPr/>
          <p:nvPr/>
        </p:nvGrpSpPr>
        <p:grpSpPr>
          <a:xfrm>
            <a:off x="5351877" y="1166925"/>
            <a:ext cx="1051500" cy="2456471"/>
            <a:chOff x="5351877" y="862125"/>
            <a:chExt cx="1051500" cy="2456471"/>
          </a:xfrm>
        </p:grpSpPr>
        <p:sp>
          <p:nvSpPr>
            <p:cNvPr id="813" name="Google Shape;813;p96"/>
            <p:cNvSpPr txBox="1"/>
            <p:nvPr/>
          </p:nvSpPr>
          <p:spPr>
            <a:xfrm rot="5400740">
              <a:off x="5339693" y="2435474"/>
              <a:ext cx="13932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551561"/>
                  </a:solidFill>
                  <a:latin typeface="Roboto"/>
                  <a:ea typeface="Roboto"/>
                  <a:cs typeface="Roboto"/>
                  <a:sym typeface="Roboto"/>
                </a:rPr>
                <a:t>Draw Graph</a:t>
              </a:r>
              <a:endParaRPr b="1" sz="900">
                <a:solidFill>
                  <a:srgbClr val="551561"/>
                </a:solidFill>
              </a:endParaRPr>
            </a:p>
          </p:txBody>
        </p:sp>
        <p:sp>
          <p:nvSpPr>
            <p:cNvPr id="814" name="Google Shape;814;p96"/>
            <p:cNvSpPr/>
            <p:nvPr/>
          </p:nvSpPr>
          <p:spPr>
            <a:xfrm rot="5400734">
              <a:off x="5175030" y="2539496"/>
              <a:ext cx="1405200" cy="152700"/>
            </a:xfrm>
            <a:prstGeom prst="rightArrow">
              <a:avLst>
                <a:gd fmla="val 25514" name="adj1"/>
                <a:gd fmla="val 64322" name="adj2"/>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96"/>
            <p:cNvSpPr/>
            <p:nvPr/>
          </p:nvSpPr>
          <p:spPr>
            <a:xfrm>
              <a:off x="5351877" y="862125"/>
              <a:ext cx="1051500" cy="1051500"/>
            </a:xfrm>
            <a:prstGeom prst="ellipse">
              <a:avLst/>
            </a:prstGeom>
            <a:solidFill>
              <a:srgbClr val="55156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Data</a:t>
              </a:r>
              <a:endParaRPr sz="1200">
                <a:solidFill>
                  <a:srgbClr val="FFFFFF"/>
                </a:solidFill>
                <a:latin typeface="Roboto Medium"/>
                <a:ea typeface="Roboto Medium"/>
                <a:cs typeface="Roboto Medium"/>
                <a:sym typeface="Roboto Medium"/>
              </a:endParaRPr>
            </a:p>
          </p:txBody>
        </p:sp>
      </p:grpSp>
      <p:grpSp>
        <p:nvGrpSpPr>
          <p:cNvPr id="816" name="Google Shape;816;p96"/>
          <p:cNvGrpSpPr/>
          <p:nvPr/>
        </p:nvGrpSpPr>
        <p:grpSpPr>
          <a:xfrm>
            <a:off x="3885649" y="4094795"/>
            <a:ext cx="1405869" cy="456143"/>
            <a:chOff x="3885649" y="3789995"/>
            <a:chExt cx="1405869" cy="456143"/>
          </a:xfrm>
        </p:grpSpPr>
        <p:sp>
          <p:nvSpPr>
            <p:cNvPr id="817" name="Google Shape;817;p96"/>
            <p:cNvSpPr txBox="1"/>
            <p:nvPr/>
          </p:nvSpPr>
          <p:spPr>
            <a:xfrm rot="738">
              <a:off x="3894268" y="3888387"/>
              <a:ext cx="13971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701C7F"/>
                  </a:solidFill>
                  <a:latin typeface="Roboto"/>
                  <a:ea typeface="Roboto"/>
                  <a:cs typeface="Roboto"/>
                  <a:sym typeface="Roboto"/>
                </a:rPr>
                <a:t>Generate Embeddings</a:t>
              </a:r>
              <a:endParaRPr b="1" sz="900">
                <a:solidFill>
                  <a:srgbClr val="701C7F"/>
                </a:solidFill>
              </a:endParaRPr>
            </a:p>
          </p:txBody>
        </p:sp>
        <p:sp>
          <p:nvSpPr>
            <p:cNvPr id="818" name="Google Shape;818;p96"/>
            <p:cNvSpPr/>
            <p:nvPr/>
          </p:nvSpPr>
          <p:spPr>
            <a:xfrm flipH="1" rot="-734">
              <a:off x="3885799" y="3790145"/>
              <a:ext cx="1405200" cy="152700"/>
            </a:xfrm>
            <a:prstGeom prst="rightArrow">
              <a:avLst>
                <a:gd fmla="val 25514" name="adj1"/>
                <a:gd fmla="val 64322" name="adj2"/>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96"/>
          <p:cNvGrpSpPr/>
          <p:nvPr/>
        </p:nvGrpSpPr>
        <p:grpSpPr>
          <a:xfrm>
            <a:off x="2930709" y="2225352"/>
            <a:ext cx="453290" cy="1405500"/>
            <a:chOff x="2930709" y="1920552"/>
            <a:chExt cx="453290" cy="1405500"/>
          </a:xfrm>
        </p:grpSpPr>
        <p:sp>
          <p:nvSpPr>
            <p:cNvPr id="820" name="Google Shape;820;p96"/>
            <p:cNvSpPr txBox="1"/>
            <p:nvPr/>
          </p:nvSpPr>
          <p:spPr>
            <a:xfrm rot="-5402245">
              <a:off x="2421009" y="2446900"/>
              <a:ext cx="13779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761E86"/>
                  </a:solidFill>
                  <a:latin typeface="Roboto"/>
                  <a:ea typeface="Roboto"/>
                  <a:cs typeface="Roboto"/>
                  <a:sym typeface="Roboto"/>
                </a:rPr>
                <a:t>Use Embeddings</a:t>
              </a:r>
              <a:endParaRPr b="1" sz="900">
                <a:solidFill>
                  <a:srgbClr val="761E86"/>
                </a:solidFill>
              </a:endParaRPr>
            </a:p>
          </p:txBody>
        </p:sp>
        <p:sp>
          <p:nvSpPr>
            <p:cNvPr id="821" name="Google Shape;821;p96"/>
            <p:cNvSpPr/>
            <p:nvPr/>
          </p:nvSpPr>
          <p:spPr>
            <a:xfrm flipH="1" rot="5399266">
              <a:off x="2604899" y="2546951"/>
              <a:ext cx="1405200" cy="152700"/>
            </a:xfrm>
            <a:prstGeom prst="rightArrow">
              <a:avLst>
                <a:gd fmla="val 25514" name="adj1"/>
                <a:gd fmla="val 64322" name="adj2"/>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96"/>
          <p:cNvSpPr/>
          <p:nvPr/>
        </p:nvSpPr>
        <p:spPr>
          <a:xfrm>
            <a:off x="5351877" y="3653750"/>
            <a:ext cx="1051500" cy="1051500"/>
          </a:xfrm>
          <a:prstGeom prst="ellipse">
            <a:avLst/>
          </a:prstGeom>
          <a:solidFill>
            <a:srgbClr val="55156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NX</a:t>
            </a:r>
            <a:endParaRPr sz="1200">
              <a:solidFill>
                <a:srgbClr val="FFFFFF"/>
              </a:solidFill>
              <a:latin typeface="Roboto Medium"/>
              <a:ea typeface="Roboto Medium"/>
              <a:cs typeface="Roboto Medium"/>
              <a:sym typeface="Roboto Medium"/>
            </a:endParaRPr>
          </a:p>
        </p:txBody>
      </p:sp>
      <p:sp>
        <p:nvSpPr>
          <p:cNvPr id="823" name="Google Shape;823;p96"/>
          <p:cNvSpPr/>
          <p:nvPr/>
        </p:nvSpPr>
        <p:spPr>
          <a:xfrm>
            <a:off x="2740177" y="3653750"/>
            <a:ext cx="1051500" cy="1051500"/>
          </a:xfrm>
          <a:prstGeom prst="ellipse">
            <a:avLst/>
          </a:prstGeom>
          <a:solidFill>
            <a:srgbClr val="55156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EB</a:t>
            </a:r>
            <a:endParaRPr sz="1200">
              <a:solidFill>
                <a:srgbClr val="FFFFFF"/>
              </a:solidFill>
              <a:latin typeface="Roboto Medium"/>
              <a:ea typeface="Roboto Medium"/>
              <a:cs typeface="Roboto Medium"/>
              <a:sym typeface="Roboto Medium"/>
            </a:endParaRPr>
          </a:p>
        </p:txBody>
      </p:sp>
      <p:sp>
        <p:nvSpPr>
          <p:cNvPr id="824" name="Google Shape;824;p96"/>
          <p:cNvSpPr/>
          <p:nvPr/>
        </p:nvSpPr>
        <p:spPr>
          <a:xfrm>
            <a:off x="2741525" y="1167224"/>
            <a:ext cx="1048800" cy="1050900"/>
          </a:xfrm>
          <a:prstGeom prst="ellipse">
            <a:avLst/>
          </a:prstGeom>
          <a:solidFill>
            <a:srgbClr val="55156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Analyzing</a:t>
            </a:r>
            <a:endParaRPr sz="1000">
              <a:solidFill>
                <a:srgbClr val="FFFFFF"/>
              </a:solidFill>
              <a:latin typeface="Roboto Medium"/>
              <a:ea typeface="Roboto Medium"/>
              <a:cs typeface="Roboto Medium"/>
              <a:sym typeface="Roboto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with node2vec</a:t>
            </a:r>
            <a:endParaRPr>
              <a:highlight>
                <a:srgbClr val="FFC000"/>
              </a:highlight>
            </a:endParaRPr>
          </a:p>
        </p:txBody>
      </p:sp>
      <p:sp>
        <p:nvSpPr>
          <p:cNvPr id="830" name="Google Shape;830;p97"/>
          <p:cNvSpPr txBox="1"/>
          <p:nvPr/>
        </p:nvSpPr>
        <p:spPr>
          <a:xfrm>
            <a:off x="4975500" y="1356375"/>
            <a:ext cx="3856800" cy="1427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Courier New"/>
                <a:ea typeface="Courier New"/>
                <a:cs typeface="Courier New"/>
                <a:sym typeface="Courier New"/>
              </a:rPr>
              <a:t>model.wv.most_similar(</a:t>
            </a:r>
            <a:r>
              <a:rPr lang="en" sz="1050">
                <a:solidFill>
                  <a:srgbClr val="A31515"/>
                </a:solidFill>
                <a:highlight>
                  <a:srgbClr val="FFFFFE"/>
                </a:highlight>
                <a:latin typeface="Courier New"/>
                <a:ea typeface="Courier New"/>
                <a:cs typeface="Courier New"/>
                <a:sym typeface="Courier New"/>
              </a:rPr>
              <a:t>"Celebrity 12"</a:t>
            </a:r>
            <a:r>
              <a:rPr lang="en" sz="1050">
                <a:solidFill>
                  <a:schemeClr val="dk1"/>
                </a:solidFill>
                <a:highlight>
                  <a:srgbClr val="FFFFFE"/>
                </a:highlight>
                <a:latin typeface="Courier New"/>
                <a:ea typeface="Courier New"/>
                <a:cs typeface="Courier New"/>
                <a:sym typeface="Courier New"/>
              </a:rPr>
              <a:t>,topn=</a:t>
            </a:r>
            <a:r>
              <a:rPr lang="en" sz="1050">
                <a:solidFill>
                  <a:srgbClr val="09885A"/>
                </a:solidFill>
                <a:highlight>
                  <a:srgbClr val="FFFFFE"/>
                </a:highlight>
                <a:latin typeface="Courier New"/>
                <a:ea typeface="Courier New"/>
                <a:cs typeface="Courier New"/>
                <a:sym typeface="Courier New"/>
              </a:rPr>
              <a:t>5</a:t>
            </a:r>
            <a:r>
              <a:rPr lang="en"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[('Celebrity 1', 0.9880407452583313),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8', 0.9570997071266174),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4', 0.9056358766555786),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6', 0.8254547381401062),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('Celebrity 5', 0.7046592545509338)]</a:t>
            </a:r>
            <a:endParaRPr>
              <a:latin typeface="Calibri"/>
              <a:ea typeface="Calibri"/>
              <a:cs typeface="Calibri"/>
              <a:sym typeface="Calibri"/>
            </a:endParaRPr>
          </a:p>
        </p:txBody>
      </p:sp>
      <p:sp>
        <p:nvSpPr>
          <p:cNvPr id="831" name="Google Shape;831;p97"/>
          <p:cNvSpPr txBox="1"/>
          <p:nvPr/>
        </p:nvSpPr>
        <p:spPr>
          <a:xfrm>
            <a:off x="588400" y="934550"/>
            <a:ext cx="31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Usage 2: T-SNE Plot</a:t>
            </a:r>
            <a:endParaRPr>
              <a:latin typeface="Calibri"/>
              <a:ea typeface="Calibri"/>
              <a:cs typeface="Calibri"/>
              <a:sym typeface="Calibri"/>
            </a:endParaRPr>
          </a:p>
        </p:txBody>
      </p:sp>
      <p:sp>
        <p:nvSpPr>
          <p:cNvPr id="832" name="Google Shape;832;p97"/>
          <p:cNvSpPr txBox="1"/>
          <p:nvPr/>
        </p:nvSpPr>
        <p:spPr>
          <a:xfrm>
            <a:off x="5008000" y="934550"/>
            <a:ext cx="31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Usage 1: node2vec built-in feature</a:t>
            </a:r>
            <a:endParaRPr>
              <a:latin typeface="Calibri"/>
              <a:ea typeface="Calibri"/>
              <a:cs typeface="Calibri"/>
              <a:sym typeface="Calibri"/>
            </a:endParaRPr>
          </a:p>
        </p:txBody>
      </p:sp>
      <p:sp>
        <p:nvSpPr>
          <p:cNvPr id="833" name="Google Shape;833;p97"/>
          <p:cNvSpPr txBox="1"/>
          <p:nvPr/>
        </p:nvSpPr>
        <p:spPr>
          <a:xfrm>
            <a:off x="5008000" y="2763350"/>
            <a:ext cx="31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Usage 3: K-means Clustering</a:t>
            </a:r>
            <a:endParaRPr>
              <a:latin typeface="Calibri"/>
              <a:ea typeface="Calibri"/>
              <a:cs typeface="Calibri"/>
              <a:sym typeface="Calibri"/>
            </a:endParaRPr>
          </a:p>
        </p:txBody>
      </p:sp>
      <p:sp>
        <p:nvSpPr>
          <p:cNvPr id="834" name="Google Shape;834;p97"/>
          <p:cNvSpPr txBox="1"/>
          <p:nvPr/>
        </p:nvSpPr>
        <p:spPr>
          <a:xfrm>
            <a:off x="5008000" y="3163550"/>
            <a:ext cx="3060300" cy="18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Group 1</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                    0     ...        n</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1  -0.019673    ...  0.085747</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3  -0.011764    ...  0.091183</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rows x n columns]</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Group k</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                    0     ...        n</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4  0.022665    ...  0.011859</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50">
                <a:solidFill>
                  <a:srgbClr val="212121"/>
                </a:solidFill>
                <a:highlight>
                  <a:srgbClr val="FFFFFF"/>
                </a:highlight>
                <a:latin typeface="Courier New"/>
                <a:ea typeface="Courier New"/>
                <a:cs typeface="Courier New"/>
                <a:sym typeface="Courier New"/>
              </a:rPr>
              <a:t>Celebrity 5  0.018963    ...  0.010145</a:t>
            </a:r>
            <a:endParaRPr sz="9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rows x n columns]</a:t>
            </a:r>
            <a:endParaRPr sz="1050">
              <a:solidFill>
                <a:srgbClr val="212121"/>
              </a:solidFill>
              <a:highlight>
                <a:srgbClr val="FFFFFF"/>
              </a:highlight>
              <a:latin typeface="Courier New"/>
              <a:ea typeface="Courier New"/>
              <a:cs typeface="Courier New"/>
              <a:sym typeface="Courier New"/>
            </a:endParaRPr>
          </a:p>
        </p:txBody>
      </p:sp>
      <p:pic>
        <p:nvPicPr>
          <p:cNvPr id="835" name="Google Shape;835;p97"/>
          <p:cNvPicPr preferRelativeResize="0"/>
          <p:nvPr/>
        </p:nvPicPr>
        <p:blipFill>
          <a:blip r:embed="rId3">
            <a:alphaModFix/>
          </a:blip>
          <a:stretch>
            <a:fillRect/>
          </a:stretch>
        </p:blipFill>
        <p:spPr>
          <a:xfrm>
            <a:off x="152400" y="1410950"/>
            <a:ext cx="4418907" cy="3503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6"/>
          <p:cNvSpPr txBox="1"/>
          <p:nvPr>
            <p:ph type="title"/>
          </p:nvPr>
        </p:nvSpPr>
        <p:spPr>
          <a:xfrm>
            <a:off x="130875" y="1938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lang="en">
                <a:highlight>
                  <a:srgbClr val="FFC000"/>
                </a:highlight>
              </a:rPr>
              <a:t>The influencers we started with:</a:t>
            </a:r>
            <a:endParaRPr/>
          </a:p>
        </p:txBody>
      </p:sp>
      <p:sp>
        <p:nvSpPr>
          <p:cNvPr id="126" name="Google Shape;126;p26"/>
          <p:cNvSpPr txBox="1"/>
          <p:nvPr>
            <p:ph idx="3" type="body"/>
          </p:nvPr>
        </p:nvSpPr>
        <p:spPr>
          <a:xfrm>
            <a:off x="405375" y="1824450"/>
            <a:ext cx="2403600" cy="149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50"/>
              <a:buFont typeface="Arial"/>
              <a:buNone/>
            </a:pPr>
            <a:r>
              <a:rPr lang="en"/>
              <a:t>Mr. Brooks Clemens gave us </a:t>
            </a:r>
            <a:r>
              <a:rPr b="1" lang="en"/>
              <a:t>a list of influencers who are sponsored by Adidas</a:t>
            </a:r>
            <a:r>
              <a:rPr lang="en"/>
              <a:t>.</a:t>
            </a:r>
            <a:r>
              <a:rPr baseline="30000" lang="en" u="sng">
                <a:solidFill>
                  <a:schemeClr val="hlink"/>
                </a:solidFill>
                <a:hlinkClick action="ppaction://hlinksldjump" r:id="rId3"/>
              </a:rPr>
              <a:t>[5]</a:t>
            </a:r>
            <a:r>
              <a:rPr lang="en"/>
              <a:t> W</a:t>
            </a:r>
            <a:r>
              <a:rPr lang="en"/>
              <a:t>e</a:t>
            </a:r>
            <a:r>
              <a:rPr lang="en"/>
              <a:t> picked 14 of them for our research.</a:t>
            </a:r>
            <a:endParaRPr/>
          </a:p>
        </p:txBody>
      </p:sp>
      <p:pic>
        <p:nvPicPr>
          <p:cNvPr id="127" name="Google Shape;127;p26"/>
          <p:cNvPicPr preferRelativeResize="0"/>
          <p:nvPr/>
        </p:nvPicPr>
        <p:blipFill>
          <a:blip r:embed="rId4">
            <a:alphaModFix/>
          </a:blip>
          <a:stretch>
            <a:fillRect/>
          </a:stretch>
        </p:blipFill>
        <p:spPr>
          <a:xfrm>
            <a:off x="4096575" y="1371025"/>
            <a:ext cx="3822850" cy="2364131"/>
          </a:xfrm>
          <a:prstGeom prst="rect">
            <a:avLst/>
          </a:prstGeom>
          <a:noFill/>
          <a:ln>
            <a:noFill/>
          </a:ln>
        </p:spPr>
      </p:pic>
      <p:pic>
        <p:nvPicPr>
          <p:cNvPr id="128" name="Google Shape;128;p26"/>
          <p:cNvPicPr preferRelativeResize="0"/>
          <p:nvPr/>
        </p:nvPicPr>
        <p:blipFill>
          <a:blip r:embed="rId5">
            <a:alphaModFix/>
          </a:blip>
          <a:stretch>
            <a:fillRect/>
          </a:stretch>
        </p:blipFill>
        <p:spPr>
          <a:xfrm>
            <a:off x="3087735" y="847275"/>
            <a:ext cx="5840520" cy="4101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4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SNA Implementation</a:t>
            </a:r>
            <a:endParaRPr>
              <a:highlight>
                <a:srgbClr val="FFC000"/>
              </a:highlight>
            </a:endParaRPr>
          </a:p>
        </p:txBody>
      </p:sp>
      <p:sp>
        <p:nvSpPr>
          <p:cNvPr id="841" name="Google Shape;841;p98"/>
          <p:cNvSpPr txBox="1"/>
          <p:nvPr/>
        </p:nvSpPr>
        <p:spPr>
          <a:xfrm>
            <a:off x="5315813" y="1922463"/>
            <a:ext cx="310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Usage 1: node2vec built-in feature</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842" name="Google Shape;842;p98"/>
          <p:cNvSpPr txBox="1"/>
          <p:nvPr/>
        </p:nvSpPr>
        <p:spPr>
          <a:xfrm>
            <a:off x="4981500" y="2538075"/>
            <a:ext cx="4162500" cy="7428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Clr>
                <a:schemeClr val="dk1"/>
              </a:buClr>
              <a:buSzPts val="1100"/>
              <a:buFont typeface="Arial"/>
              <a:buNone/>
            </a:pPr>
            <a:r>
              <a:rPr lang="en" sz="1100">
                <a:solidFill>
                  <a:schemeClr val="dk1"/>
                </a:solidFill>
                <a:highlight>
                  <a:srgbClr val="FFFFFE"/>
                </a:highlight>
                <a:latin typeface="Courier New"/>
                <a:ea typeface="Courier New"/>
                <a:cs typeface="Courier New"/>
                <a:sym typeface="Courier New"/>
              </a:rPr>
              <a:t>model.wv.most_similar(</a:t>
            </a:r>
            <a:r>
              <a:rPr lang="en" sz="1100">
                <a:solidFill>
                  <a:srgbClr val="A31515"/>
                </a:solidFill>
                <a:highlight>
                  <a:srgbClr val="FFFFFE"/>
                </a:highlight>
                <a:latin typeface="Courier New"/>
                <a:ea typeface="Courier New"/>
                <a:cs typeface="Courier New"/>
                <a:sym typeface="Courier New"/>
              </a:rPr>
              <a:t>"Naeun Son"</a:t>
            </a:r>
            <a:r>
              <a:rPr lang="en" sz="1100">
                <a:solidFill>
                  <a:schemeClr val="dk1"/>
                </a:solidFill>
                <a:highlight>
                  <a:srgbClr val="FFFFFE"/>
                </a:highlight>
                <a:latin typeface="Courier New"/>
                <a:ea typeface="Courier New"/>
                <a:cs typeface="Courier New"/>
                <a:sym typeface="Courier New"/>
              </a:rPr>
              <a:t>,topn=</a:t>
            </a:r>
            <a:r>
              <a:rPr lang="en" sz="1100">
                <a:solidFill>
                  <a:srgbClr val="09885A"/>
                </a:solidFill>
                <a:highlight>
                  <a:srgbClr val="FFFFFE"/>
                </a:highlight>
                <a:latin typeface="Courier New"/>
                <a:ea typeface="Courier New"/>
                <a:cs typeface="Courier New"/>
                <a:sym typeface="Courier New"/>
              </a:rPr>
              <a:t>2</a:t>
            </a:r>
            <a:r>
              <a:rPr lang="en" sz="1100">
                <a:solidFill>
                  <a:schemeClr val="dk1"/>
                </a:solidFill>
                <a:highlight>
                  <a:srgbClr val="FFFFFE"/>
                </a:highlight>
                <a:latin typeface="Courier New"/>
                <a:ea typeface="Courier New"/>
                <a:cs typeface="Courier New"/>
                <a:sym typeface="Courier New"/>
              </a:rPr>
              <a:t>)</a:t>
            </a:r>
            <a:endParaRPr sz="110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212121"/>
                </a:solidFill>
                <a:highlight>
                  <a:srgbClr val="FFFFFF"/>
                </a:highlight>
                <a:latin typeface="Courier New"/>
                <a:ea typeface="Courier New"/>
                <a:cs typeface="Courier New"/>
                <a:sym typeface="Courier New"/>
              </a:rPr>
              <a:t>[('BlackPink', 0.9982033967971802), </a:t>
            </a:r>
            <a:endParaRPr sz="11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212121"/>
                </a:solidFill>
                <a:highlight>
                  <a:srgbClr val="FFFFFF"/>
                </a:highlight>
                <a:latin typeface="Courier New"/>
                <a:ea typeface="Courier New"/>
                <a:cs typeface="Courier New"/>
                <a:sym typeface="Courier New"/>
              </a:rPr>
              <a:t> ('Beyonce', 0.988198926448822)]</a:t>
            </a:r>
            <a:endParaRPr sz="1100">
              <a:solidFill>
                <a:srgbClr val="212121"/>
              </a:solidFill>
              <a:highlight>
                <a:srgbClr val="FFFFFF"/>
              </a:highlight>
              <a:latin typeface="Courier New"/>
              <a:ea typeface="Courier New"/>
              <a:cs typeface="Courier New"/>
              <a:sym typeface="Courier New"/>
            </a:endParaRPr>
          </a:p>
        </p:txBody>
      </p:sp>
      <p:sp>
        <p:nvSpPr>
          <p:cNvPr id="843" name="Google Shape;843;p98"/>
          <p:cNvSpPr txBox="1"/>
          <p:nvPr/>
        </p:nvSpPr>
        <p:spPr>
          <a:xfrm>
            <a:off x="364025" y="1704575"/>
            <a:ext cx="40590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Average execution time: </a:t>
            </a:r>
            <a:r>
              <a:rPr lang="en">
                <a:latin typeface="Courier New"/>
                <a:ea typeface="Courier New"/>
                <a:cs typeface="Courier New"/>
                <a:sym typeface="Courier New"/>
              </a:rPr>
              <a:t>150 ms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rPr>
              <a:t>node2vec saved </a:t>
            </a:r>
            <a:r>
              <a:rPr b="1" i="1" lang="en">
                <a:solidFill>
                  <a:schemeClr val="dk1"/>
                </a:solidFill>
              </a:rPr>
              <a:t>99.98%</a:t>
            </a:r>
            <a:r>
              <a:rPr lang="en">
                <a:solidFill>
                  <a:schemeClr val="dk1"/>
                </a:solidFill>
              </a:rPr>
              <a:t> of execution time</a:t>
            </a:r>
            <a:endParaRPr>
              <a:latin typeface="Courier New"/>
              <a:ea typeface="Courier New"/>
              <a:cs typeface="Courier New"/>
              <a:sym typeface="Courier New"/>
            </a:endParaRPr>
          </a:p>
        </p:txBody>
      </p:sp>
      <p:pic>
        <p:nvPicPr>
          <p:cNvPr id="844" name="Google Shape;844;p98"/>
          <p:cNvPicPr preferRelativeResize="0"/>
          <p:nvPr/>
        </p:nvPicPr>
        <p:blipFill>
          <a:blip r:embed="rId3">
            <a:alphaModFix/>
          </a:blip>
          <a:stretch>
            <a:fillRect/>
          </a:stretch>
        </p:blipFill>
        <p:spPr>
          <a:xfrm>
            <a:off x="311689" y="2723150"/>
            <a:ext cx="4267179" cy="649225"/>
          </a:xfrm>
          <a:prstGeom prst="rect">
            <a:avLst/>
          </a:prstGeom>
          <a:noFill/>
          <a:ln>
            <a:noFill/>
          </a:ln>
        </p:spPr>
      </p:pic>
      <p:sp>
        <p:nvSpPr>
          <p:cNvPr id="845" name="Google Shape;845;p98"/>
          <p:cNvSpPr txBox="1"/>
          <p:nvPr/>
        </p:nvSpPr>
        <p:spPr>
          <a:xfrm>
            <a:off x="1198338" y="3296175"/>
            <a:ext cx="2493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e.g. One of the outputs of training process</a:t>
            </a:r>
            <a:endParaRPr sz="8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Potential Future Work of Text Mining</a:t>
            </a:r>
            <a:endParaRPr>
              <a:highlight>
                <a:srgbClr val="FFC000"/>
              </a:highlight>
            </a:endParaRPr>
          </a:p>
        </p:txBody>
      </p:sp>
      <p:sp>
        <p:nvSpPr>
          <p:cNvPr id="851" name="Google Shape;851;p99"/>
          <p:cNvSpPr txBox="1"/>
          <p:nvPr/>
        </p:nvSpPr>
        <p:spPr>
          <a:xfrm>
            <a:off x="403425" y="1164375"/>
            <a:ext cx="6170400" cy="1621200"/>
          </a:xfrm>
          <a:prstGeom prst="rect">
            <a:avLst/>
          </a:prstGeom>
          <a:noFill/>
          <a:ln>
            <a:noFill/>
          </a:ln>
        </p:spPr>
        <p:txBody>
          <a:bodyPr anchorCtr="0" anchor="t" bIns="91425" lIns="91425" spcFirstLastPara="1" rIns="91425" wrap="square" tIns="91425">
            <a:spAutoFit/>
          </a:bodyPr>
          <a:lstStyle/>
          <a:p>
            <a:pPr indent="0" lvl="0" marL="0" rtl="0" algn="l">
              <a:spcBef>
                <a:spcPts val="440"/>
              </a:spcBef>
              <a:spcAft>
                <a:spcPts val="0"/>
              </a:spcAft>
              <a:buNone/>
            </a:pPr>
            <a:r>
              <a:rPr lang="en" sz="1800">
                <a:solidFill>
                  <a:schemeClr val="dk1"/>
                </a:solidFill>
                <a:latin typeface="Calibri"/>
                <a:ea typeface="Calibri"/>
                <a:cs typeface="Calibri"/>
                <a:sym typeface="Calibri"/>
              </a:rPr>
              <a:t>Remove boilerplate to increase the informativeness and uniqueness of the “documents” for each celebrity.</a:t>
            </a:r>
            <a:r>
              <a:rPr baseline="30000" lang="en" sz="1800" u="sng">
                <a:solidFill>
                  <a:schemeClr val="hlink"/>
                </a:solidFill>
                <a:latin typeface="Calibri"/>
                <a:ea typeface="Calibri"/>
                <a:cs typeface="Calibri"/>
                <a:sym typeface="Calibri"/>
                <a:hlinkClick action="ppaction://hlinksldjump" r:id="rId3"/>
              </a:rPr>
              <a:t>[4]</a:t>
            </a:r>
            <a:endParaRPr baseline="30000" sz="1800">
              <a:solidFill>
                <a:schemeClr val="dk1"/>
              </a:solidFill>
              <a:latin typeface="Calibri"/>
              <a:ea typeface="Calibri"/>
              <a:cs typeface="Calibri"/>
              <a:sym typeface="Calibri"/>
            </a:endParaRPr>
          </a:p>
          <a:p>
            <a:pPr indent="0" lvl="0" marL="0" rtl="0" algn="l">
              <a:spcBef>
                <a:spcPts val="440"/>
              </a:spcBef>
              <a:spcAft>
                <a:spcPts val="0"/>
              </a:spcAft>
              <a:buNone/>
            </a:pPr>
            <a:r>
              <a:t/>
            </a:r>
            <a:endParaRPr sz="1800">
              <a:solidFill>
                <a:schemeClr val="dk1"/>
              </a:solidFill>
              <a:latin typeface="Calibri"/>
              <a:ea typeface="Calibri"/>
              <a:cs typeface="Calibri"/>
              <a:sym typeface="Calibri"/>
            </a:endParaRPr>
          </a:p>
          <a:p>
            <a:pPr indent="0" lvl="0" marL="0" rtl="0" algn="l">
              <a:spcBef>
                <a:spcPts val="440"/>
              </a:spcBef>
              <a:spcAft>
                <a:spcPts val="0"/>
              </a:spcAft>
              <a:buNone/>
            </a:pPr>
            <a:r>
              <a:rPr lang="en" sz="1900">
                <a:solidFill>
                  <a:schemeClr val="dk1"/>
                </a:solidFill>
                <a:latin typeface="Calibri"/>
                <a:ea typeface="Calibri"/>
                <a:cs typeface="Calibri"/>
                <a:sym typeface="Calibri"/>
              </a:rPr>
              <a:t>*</a:t>
            </a:r>
            <a:r>
              <a:rPr i="1" lang="en" sz="1300">
                <a:solidFill>
                  <a:srgbClr val="292929"/>
                </a:solidFill>
                <a:highlight>
                  <a:schemeClr val="lt1"/>
                </a:highlight>
                <a:latin typeface="Georgia"/>
                <a:ea typeface="Georgia"/>
                <a:cs typeface="Georgia"/>
                <a:sym typeface="Georgia"/>
              </a:rPr>
              <a:t>In textual analysis, Boilerplate is a combination of words that can be removed from a sentence without significantly changing the original meaning</a:t>
            </a:r>
            <a:endParaRPr i="1" sz="1200">
              <a:solidFill>
                <a:srgbClr val="292929"/>
              </a:solidFill>
              <a:highlight>
                <a:schemeClr val="lt1"/>
              </a:highlight>
              <a:latin typeface="Georgia"/>
              <a:ea typeface="Georgia"/>
              <a:cs typeface="Georgia"/>
              <a:sym typeface="Georgia"/>
            </a:endParaRPr>
          </a:p>
        </p:txBody>
      </p:sp>
      <p:sp>
        <p:nvSpPr>
          <p:cNvPr id="852" name="Google Shape;852;p99"/>
          <p:cNvSpPr txBox="1"/>
          <p:nvPr/>
        </p:nvSpPr>
        <p:spPr>
          <a:xfrm>
            <a:off x="1693800" y="2899525"/>
            <a:ext cx="5756400" cy="1046700"/>
          </a:xfrm>
          <a:prstGeom prst="rect">
            <a:avLst/>
          </a:prstGeom>
          <a:solidFill>
            <a:srgbClr val="B7B7B7"/>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ourier New"/>
                <a:ea typeface="Courier New"/>
                <a:cs typeface="Courier New"/>
                <a:sym typeface="Courier New"/>
              </a:rPr>
              <a:t>[(('bot', 'action', 'performed', 'automatically'), 4186),</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dk1"/>
                </a:solidFill>
                <a:latin typeface="Courier New"/>
                <a:ea typeface="Courier New"/>
                <a:cs typeface="Courier New"/>
                <a:sym typeface="Courier New"/>
              </a:rPr>
              <a:t> (('action', 'performed', 'automatically', 'please'), 3454),</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dk1"/>
                </a:solidFill>
                <a:latin typeface="Courier New"/>
                <a:ea typeface="Courier New"/>
                <a:cs typeface="Courier New"/>
                <a:sym typeface="Courier New"/>
              </a:rPr>
              <a:t> (('performed', 'automatically', 'please', 'contact'), 3454),</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100">
                <a:solidFill>
                  <a:schemeClr val="dk1"/>
                </a:solidFill>
                <a:latin typeface="Courier New"/>
                <a:ea typeface="Courier New"/>
                <a:cs typeface="Courier New"/>
                <a:sym typeface="Courier New"/>
              </a:rPr>
              <a:t> (('automatically', 'please', 'contact', 'moderator'), 3454)]</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Case study - node2vec</a:t>
            </a:r>
            <a:endParaRPr>
              <a:highlight>
                <a:srgbClr val="FFC000"/>
              </a:highlight>
            </a:endParaRPr>
          </a:p>
        </p:txBody>
      </p:sp>
      <p:sp>
        <p:nvSpPr>
          <p:cNvPr id="858" name="Google Shape;858;p100"/>
          <p:cNvSpPr txBox="1"/>
          <p:nvPr/>
        </p:nvSpPr>
        <p:spPr>
          <a:xfrm>
            <a:off x="311700" y="1133000"/>
            <a:ext cx="310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K-means Clustering</a:t>
            </a:r>
            <a:endParaRPr>
              <a:latin typeface="Calibri"/>
              <a:ea typeface="Calibri"/>
              <a:cs typeface="Calibri"/>
              <a:sym typeface="Calibri"/>
            </a:endParaRPr>
          </a:p>
        </p:txBody>
      </p:sp>
      <p:sp>
        <p:nvSpPr>
          <p:cNvPr id="859" name="Google Shape;859;p100"/>
          <p:cNvSpPr txBox="1"/>
          <p:nvPr/>
        </p:nvSpPr>
        <p:spPr>
          <a:xfrm>
            <a:off x="311700" y="1526225"/>
            <a:ext cx="6038700" cy="33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ourier New"/>
                <a:ea typeface="Courier New"/>
                <a:cs typeface="Courier New"/>
                <a:sym typeface="Courier New"/>
              </a:rPr>
              <a:t>Group 1</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              0         1         2   ...        13        14        15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Sana   -0.089618 -0.071649 -0.003039  ... -0.043400 -0.102120  0.014032</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NCT    -0.109779 -0.097330  0.032881  ... -0.048294 -0.241587  0.031689</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Miyeon -0.144210 -0.067727  0.037089  ... -0.058805 -0.197231 -0.010469</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[3 rows x 16 columns]</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Group 2</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                 0         1         2   ...        13        14        15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BTS       -0.186073 -0.159345  0.043289  ... -0.118391 -0.346044  0.027395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latin typeface="Courier New"/>
                <a:ea typeface="Courier New"/>
                <a:cs typeface="Courier New"/>
                <a:sym typeface="Courier New"/>
              </a:rPr>
              <a:t>BlackPink</a:t>
            </a:r>
            <a:r>
              <a:rPr lang="en" sz="800">
                <a:solidFill>
                  <a:schemeClr val="dk1"/>
                </a:solidFill>
                <a:latin typeface="Courier New"/>
                <a:ea typeface="Courier New"/>
                <a:cs typeface="Courier New"/>
                <a:sym typeface="Courier New"/>
              </a:rPr>
              <a:t> -0.186074 -0.117281  0.071182  ... -0.112053 -0.334396 -0.008005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latin typeface="Courier New"/>
                <a:ea typeface="Courier New"/>
                <a:cs typeface="Courier New"/>
                <a:sym typeface="Courier New"/>
              </a:rPr>
              <a:t>Naeun Son</a:t>
            </a:r>
            <a:r>
              <a:rPr lang="en" sz="800">
                <a:solidFill>
                  <a:schemeClr val="dk1"/>
                </a:solidFill>
                <a:latin typeface="Courier New"/>
                <a:ea typeface="Courier New"/>
                <a:cs typeface="Courier New"/>
                <a:sym typeface="Courier New"/>
              </a:rPr>
              <a:t> -0.139308 -0.119381  0.069812  ... -0.106206 -0.317578 -0.010998</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latin typeface="Courier New"/>
                <a:ea typeface="Courier New"/>
                <a:cs typeface="Courier New"/>
                <a:sym typeface="Courier New"/>
              </a:rPr>
              <a:t>Seolhyun</a:t>
            </a:r>
            <a:r>
              <a:rPr lang="en" sz="800">
                <a:solidFill>
                  <a:schemeClr val="dk1"/>
                </a:solidFill>
                <a:latin typeface="Courier New"/>
                <a:ea typeface="Courier New"/>
                <a:cs typeface="Courier New"/>
                <a:sym typeface="Courier New"/>
              </a:rPr>
              <a:t>  -0.220078 -0.148290  0.036138  ... -0.085400 -0.346950  0.023048</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[4 rows x 16 columns]</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Group 3</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               0         1         2   ...        13        14        15</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GFriend -0.234220 -0.147478  0.064113  ... -0.101717 -0.409747 -0.007356</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Solar   -0.260542 -0.194174  0.086498  ... -0.134705 -0.450908  0.024723</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iZone   -0.236252 -0.178684  0.092774  ... -0.120792 -0.407976  0.011584</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[3 rows x 16 columns]</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latin typeface="Courier New"/>
                <a:ea typeface="Courier New"/>
                <a:cs typeface="Courier New"/>
                <a:sym typeface="Courier New"/>
              </a:rPr>
              <a:t>--------------------------------------------------------------</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50">
              <a:solidFill>
                <a:srgbClr val="212121"/>
              </a:solidFill>
              <a:highlight>
                <a:srgbClr val="FFFFFF"/>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highlight>
                  <a:srgbClr val="FFC000"/>
                </a:highlight>
              </a:rPr>
              <a:t>About the Data</a:t>
            </a:r>
            <a:endParaRPr>
              <a:highlight>
                <a:srgbClr val="FFC000"/>
              </a:highlight>
            </a:endParaRPr>
          </a:p>
          <a:p>
            <a:pPr indent="0" lvl="0" marL="0" marR="0" rtl="0" algn="l">
              <a:lnSpc>
                <a:spcPct val="100000"/>
              </a:lnSpc>
              <a:spcBef>
                <a:spcPts val="0"/>
              </a:spcBef>
              <a:spcAft>
                <a:spcPts val="0"/>
              </a:spcAft>
              <a:buClr>
                <a:schemeClr val="dk1"/>
              </a:buClr>
              <a:buSzPts val="1100"/>
              <a:buFont typeface="Arial"/>
              <a:buNone/>
            </a:pPr>
            <a:r>
              <a:t/>
            </a:r>
            <a:endParaRPr>
              <a:highlight>
                <a:srgbClr val="FFC000"/>
              </a:highlight>
            </a:endParaRPr>
          </a:p>
          <a:p>
            <a:pPr indent="0" lvl="0" marL="0" marR="0" rtl="0" algn="l">
              <a:lnSpc>
                <a:spcPct val="100000"/>
              </a:lnSpc>
              <a:spcBef>
                <a:spcPts val="0"/>
              </a:spcBef>
              <a:spcAft>
                <a:spcPts val="0"/>
              </a:spcAft>
              <a:buClr>
                <a:schemeClr val="dk1"/>
              </a:buClr>
              <a:buSzPts val="700"/>
              <a:buFont typeface="Arial"/>
              <a:buNone/>
            </a:pPr>
            <a:r>
              <a:t/>
            </a:r>
            <a:endParaRPr>
              <a:highlight>
                <a:srgbClr val="FFC000"/>
              </a:highlight>
            </a:endParaRPr>
          </a:p>
        </p:txBody>
      </p:sp>
      <p:sp>
        <p:nvSpPr>
          <p:cNvPr id="134" name="Google Shape;134;p27"/>
          <p:cNvSpPr txBox="1"/>
          <p:nvPr>
            <p:ph idx="1" type="body"/>
          </p:nvPr>
        </p:nvSpPr>
        <p:spPr>
          <a:xfrm>
            <a:off x="311700" y="1204825"/>
            <a:ext cx="8687100" cy="32016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1600"/>
              </a:spcBef>
              <a:spcAft>
                <a:spcPts val="0"/>
              </a:spcAft>
              <a:buSzPts val="1700"/>
              <a:buChar char="●"/>
            </a:pPr>
            <a:r>
              <a:rPr lang="en" sz="1700"/>
              <a:t>Types of data collected : </a:t>
            </a:r>
            <a:r>
              <a:rPr b="1" i="1" lang="en" sz="1700"/>
              <a:t>user information</a:t>
            </a:r>
            <a:r>
              <a:rPr b="1" lang="en" sz="1700"/>
              <a:t>, </a:t>
            </a:r>
            <a:r>
              <a:rPr b="1" i="1" lang="en" sz="1700"/>
              <a:t>text data</a:t>
            </a:r>
            <a:r>
              <a:rPr b="1" lang="en" sz="1700"/>
              <a:t>, </a:t>
            </a:r>
            <a:r>
              <a:rPr b="1" i="1" lang="en" sz="1700"/>
              <a:t>image data</a:t>
            </a:r>
            <a:r>
              <a:rPr baseline="30000" lang="en" u="sng">
                <a:solidFill>
                  <a:schemeClr val="dk2"/>
                </a:solidFill>
                <a:hlinkClick action="ppaction://hlinksldjump" r:id="rId3">
                  <a:extLst>
                    <a:ext uri="{A12FA001-AC4F-418D-AE19-62706E023703}">
                      <ahyp:hlinkClr val="tx"/>
                    </a:ext>
                  </a:extLst>
                </a:hlinkClick>
              </a:rPr>
              <a:t>[5]</a:t>
            </a:r>
            <a:endParaRPr b="1" i="1" sz="1700"/>
          </a:p>
          <a:p>
            <a:pPr indent="-336550" lvl="0" marL="457200" marR="0" rtl="0" algn="l">
              <a:lnSpc>
                <a:spcPct val="115000"/>
              </a:lnSpc>
              <a:spcBef>
                <a:spcPts val="0"/>
              </a:spcBef>
              <a:spcAft>
                <a:spcPts val="0"/>
              </a:spcAft>
              <a:buSzPts val="1700"/>
              <a:buChar char="●"/>
            </a:pPr>
            <a:r>
              <a:rPr lang="en" sz="1700"/>
              <a:t>Total posts collected :39K+ comments, which are summed to </a:t>
            </a:r>
            <a:r>
              <a:rPr b="1" lang="en" sz="1700"/>
              <a:t>22M words</a:t>
            </a:r>
            <a:endParaRPr b="1" sz="1700"/>
          </a:p>
          <a:p>
            <a:pPr indent="-336550" lvl="0" marL="457200" marR="0" rtl="0" algn="l">
              <a:lnSpc>
                <a:spcPct val="115000"/>
              </a:lnSpc>
              <a:spcBef>
                <a:spcPts val="0"/>
              </a:spcBef>
              <a:spcAft>
                <a:spcPts val="0"/>
              </a:spcAft>
              <a:buSzPts val="1700"/>
              <a:buChar char="●"/>
            </a:pPr>
            <a:r>
              <a:rPr lang="en" sz="1700"/>
              <a:t>The number of users : </a:t>
            </a:r>
            <a:r>
              <a:rPr b="1" lang="en" sz="1700"/>
              <a:t>62K+ (For network analysis)</a:t>
            </a:r>
            <a:endParaRPr b="1" sz="1700"/>
          </a:p>
          <a:p>
            <a:pPr indent="-336550" lvl="0" marL="457200" marR="0" rtl="0" algn="l">
              <a:lnSpc>
                <a:spcPct val="115000"/>
              </a:lnSpc>
              <a:spcBef>
                <a:spcPts val="0"/>
              </a:spcBef>
              <a:spcAft>
                <a:spcPts val="0"/>
              </a:spcAft>
              <a:buSzPts val="1700"/>
              <a:buChar char="●"/>
            </a:pPr>
            <a:r>
              <a:rPr lang="en" sz="1700"/>
              <a:t>Data was collected from their respective subreddit and based on </a:t>
            </a:r>
            <a:r>
              <a:rPr b="1" lang="en" sz="1700"/>
              <a:t>n-gram search</a:t>
            </a:r>
            <a:r>
              <a:rPr lang="en" sz="1700"/>
              <a:t>.</a:t>
            </a:r>
            <a:endParaRPr sz="1700"/>
          </a:p>
        </p:txBody>
      </p:sp>
      <p:graphicFrame>
        <p:nvGraphicFramePr>
          <p:cNvPr id="135" name="Google Shape;135;p27"/>
          <p:cNvGraphicFramePr/>
          <p:nvPr/>
        </p:nvGraphicFramePr>
        <p:xfrm>
          <a:off x="142100" y="3220350"/>
          <a:ext cx="3000000" cy="3000000"/>
        </p:xfrm>
        <a:graphic>
          <a:graphicData uri="http://schemas.openxmlformats.org/drawingml/2006/table">
            <a:tbl>
              <a:tblPr>
                <a:noFill/>
                <a:tableStyleId>{FCF7B34D-F5FD-4D9C-ABFE-D9268600C53A}</a:tableStyleId>
              </a:tblPr>
              <a:tblGrid>
                <a:gridCol w="1107075"/>
                <a:gridCol w="1107075"/>
                <a:gridCol w="1107075"/>
                <a:gridCol w="1107075"/>
                <a:gridCol w="1107075"/>
                <a:gridCol w="1107075"/>
                <a:gridCol w="1107075"/>
                <a:gridCol w="1107075"/>
              </a:tblGrid>
              <a:tr h="609575">
                <a:tc>
                  <a:txBody>
                    <a:bodyPr/>
                    <a:lstStyle/>
                    <a:p>
                      <a:pPr indent="0" lvl="0" marL="0" rtl="0" algn="l">
                        <a:spcBef>
                          <a:spcPts val="0"/>
                        </a:spcBef>
                        <a:spcAft>
                          <a:spcPts val="0"/>
                        </a:spcAft>
                        <a:buNone/>
                      </a:pPr>
                      <a:r>
                        <a:rPr b="1" lang="en" sz="1350"/>
                        <a:t>Influencer</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MsgID</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Timestamp</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Author</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ThreadID</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ThreadTitle</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MsgBody</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50"/>
                        <a:t>ReplyTo</a:t>
                      </a:r>
                      <a:endParaRPr b="1" sz="135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65725">
                <a:tc>
                  <a:txBody>
                    <a:bodyPr/>
                    <a:lstStyle/>
                    <a:p>
                      <a:pPr indent="0" lvl="0" marL="0" rtl="0" algn="l">
                        <a:spcBef>
                          <a:spcPts val="0"/>
                        </a:spcBef>
                        <a:spcAft>
                          <a:spcPts val="0"/>
                        </a:spcAft>
                        <a:buNone/>
                      </a:pPr>
                      <a:r>
                        <a:rPr i="1" lang="en" sz="1200">
                          <a:latin typeface="Calibri"/>
                          <a:ea typeface="Calibri"/>
                          <a:cs typeface="Calibri"/>
                          <a:sym typeface="Calibri"/>
                        </a:rPr>
                        <a:t>NinjasHyper</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‘gnqnhbb’</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‘2021-02-17’</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‘KidCaker’</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‘co3y25’</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solidFill>
                            <a:schemeClr val="dk1"/>
                          </a:solidFill>
                          <a:latin typeface="Calibri"/>
                          <a:ea typeface="Calibri"/>
                          <a:cs typeface="Calibri"/>
                          <a:sym typeface="Calibri"/>
                        </a:rPr>
                        <a:t>‘Stunning!...’</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‘Epic! He…’</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Calibri"/>
                          <a:ea typeface="Calibri"/>
                          <a:cs typeface="Calibri"/>
                          <a:sym typeface="Calibri"/>
                        </a:rPr>
                        <a:t>‘gnkvpte’</a:t>
                      </a:r>
                      <a:endParaRPr i="1" sz="1200">
                        <a:latin typeface="Calibri"/>
                        <a:ea typeface="Calibri"/>
                        <a:cs typeface="Calibri"/>
                        <a:sym typeface="Calibri"/>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65725">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a:t>
                      </a:r>
                      <a:endParaRPr sz="1200">
                        <a:solidFill>
                          <a:schemeClr val="dk1"/>
                        </a:solidFill>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t>
                      </a:r>
                      <a:endParaRPr sz="12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U Template">
  <a:themeElements>
    <a:clrScheme name="ASU Pallet">
      <a:dk1>
        <a:srgbClr val="000000"/>
      </a:dk1>
      <a:lt1>
        <a:srgbClr val="FFFFFF"/>
      </a:lt1>
      <a:dk2>
        <a:srgbClr val="951D40"/>
      </a:dk2>
      <a:lt2>
        <a:srgbClr val="5C6670"/>
      </a:lt2>
      <a:accent1>
        <a:srgbClr val="FFC627"/>
      </a:accent1>
      <a:accent2>
        <a:srgbClr val="951D40"/>
      </a:accent2>
      <a:accent3>
        <a:srgbClr val="78BE20"/>
      </a:accent3>
      <a:accent4>
        <a:srgbClr val="FF7F32"/>
      </a:accent4>
      <a:accent5>
        <a:srgbClr val="00A3E0"/>
      </a:accent5>
      <a:accent6>
        <a:srgbClr val="000000"/>
      </a:accent6>
      <a:hlink>
        <a:srgbClr val="951D40"/>
      </a:hlink>
      <a:folHlink>
        <a:srgbClr val="5C6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